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6"/>
  </p:notesMasterIdLst>
  <p:sldIdLst>
    <p:sldId id="256" r:id="rId2"/>
    <p:sldId id="259" r:id="rId3"/>
    <p:sldId id="267" r:id="rId4"/>
    <p:sldId id="258" r:id="rId5"/>
    <p:sldId id="264" r:id="rId6"/>
    <p:sldId id="265" r:id="rId7"/>
    <p:sldId id="260" r:id="rId8"/>
    <p:sldId id="262" r:id="rId9"/>
    <p:sldId id="261" r:id="rId10"/>
    <p:sldId id="263" r:id="rId11"/>
    <p:sldId id="268" r:id="rId12"/>
    <p:sldId id="269" r:id="rId13"/>
    <p:sldId id="257"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50"/>
    <p:restoredTop sz="78007"/>
  </p:normalViewPr>
  <p:slideViewPr>
    <p:cSldViewPr snapToGrid="0" snapToObjects="1">
      <p:cViewPr varScale="1">
        <p:scale>
          <a:sx n="118" d="100"/>
          <a:sy n="118"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99DAD-A818-1A44-9329-76D8B840B178}" type="datetimeFigureOut">
              <a:rPr lang="en-US" smtClean="0"/>
              <a:t>12/13/20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7DED5-FC40-5F46-B3BD-8AE4F12E419D}" type="slidenum">
              <a:rPr lang="en-US" smtClean="0"/>
              <a:t>‹#›</a:t>
            </a:fld>
            <a:endParaRPr lang="en-US"/>
          </a:p>
        </p:txBody>
      </p:sp>
    </p:spTree>
    <p:extLst>
      <p:ext uri="{BB962C8B-B14F-4D97-AF65-F5344CB8AC3E}">
        <p14:creationId xmlns:p14="http://schemas.microsoft.com/office/powerpoint/2010/main" val="241276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anuragbanerjee/million-song-data-set-subse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term project I decided I wanted to research NoSQL databases, and in my case I chose MongoDB. I picked MongoDB as my specific NoSQL database because of it’s rising popularity in the tech industry and in many other industries as well. They have major corporate and governmental customers and a positive trajectory in the amount of market share they’re taking up for database usage in general. MongoDB is the top used NoSQL database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about MongoDB has real world value to many employers, some of which I would like to point out are eBay (e-commerce), Salesforce (customer relation management service for marketing), Cisco (networking hardware and software), Verizon (telecommunications), the U.S. Department of Veteran Affairs (federal cabinet-level agency in the US government),  and Adobe (multimedia and creativity software).</a:t>
            </a:r>
          </a:p>
          <a:p>
            <a:endParaRPr lang="en-US" dirty="0"/>
          </a:p>
        </p:txBody>
      </p:sp>
      <p:sp>
        <p:nvSpPr>
          <p:cNvPr id="4" name="Slide Number Placeholder 3"/>
          <p:cNvSpPr>
            <a:spLocks noGrp="1"/>
          </p:cNvSpPr>
          <p:nvPr>
            <p:ph type="sldNum" sz="quarter" idx="5"/>
          </p:nvPr>
        </p:nvSpPr>
        <p:spPr/>
        <p:txBody>
          <a:bodyPr/>
          <a:lstStyle/>
          <a:p>
            <a:fld id="{7BF7DED5-FC40-5F46-B3BD-8AE4F12E419D}" type="slidenum">
              <a:rPr lang="en-US" smtClean="0"/>
              <a:t>2</a:t>
            </a:fld>
            <a:endParaRPr lang="en-US"/>
          </a:p>
        </p:txBody>
      </p:sp>
    </p:spTree>
    <p:extLst>
      <p:ext uri="{BB962C8B-B14F-4D97-AF65-F5344CB8AC3E}">
        <p14:creationId xmlns:p14="http://schemas.microsoft.com/office/powerpoint/2010/main" val="95468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Proof of concept for this project is to verify the feasibility of using MongoDB to perform data analysis on datasets that do not share the same schema, thus conveying the NoSQL database’s flexibility. This will be done using comma separated value (CSV) files named </a:t>
            </a:r>
            <a:r>
              <a:rPr lang="en-US" sz="1200" kern="1200" dirty="0" err="1">
                <a:solidFill>
                  <a:schemeClr val="tx1"/>
                </a:solidFill>
                <a:effectLst/>
                <a:latin typeface="+mn-lt"/>
                <a:ea typeface="+mn-ea"/>
                <a:cs typeface="+mn-cs"/>
              </a:rPr>
              <a:t>songs_data.csv</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train_triplets.txt</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General queries, aggregate functions (e.g. sum, average, count, etc.), and transforming the </a:t>
            </a:r>
            <a:r>
              <a:rPr lang="en-US" sz="1200" kern="1200" dirty="0" err="1">
                <a:solidFill>
                  <a:schemeClr val="tx1"/>
                </a:solidFill>
                <a:effectLst/>
                <a:latin typeface="+mn-lt"/>
                <a:ea typeface="+mn-ea"/>
                <a:cs typeface="+mn-cs"/>
              </a:rPr>
              <a:t>train_triplets.txt</a:t>
            </a:r>
            <a:r>
              <a:rPr lang="en-US" sz="1200" kern="1200" dirty="0">
                <a:solidFill>
                  <a:schemeClr val="tx1"/>
                </a:solidFill>
                <a:effectLst/>
                <a:latin typeface="+mn-lt"/>
                <a:ea typeface="+mn-ea"/>
                <a:cs typeface="+mn-cs"/>
              </a:rPr>
              <a:t> file to a CSV file so that its data can be stored in the Google Cloud. If I had had more time I would’ve learned more about Google’s data warehouse Google Cloud (not the same as Google Drive).</a:t>
            </a:r>
          </a:p>
        </p:txBody>
      </p:sp>
      <p:sp>
        <p:nvSpPr>
          <p:cNvPr id="4" name="Slide Number Placeholder 3"/>
          <p:cNvSpPr>
            <a:spLocks noGrp="1"/>
          </p:cNvSpPr>
          <p:nvPr>
            <p:ph type="sldNum" sz="quarter" idx="5"/>
          </p:nvPr>
        </p:nvSpPr>
        <p:spPr/>
        <p:txBody>
          <a:bodyPr/>
          <a:lstStyle/>
          <a:p>
            <a:fld id="{7BF7DED5-FC40-5F46-B3BD-8AE4F12E419D}" type="slidenum">
              <a:rPr lang="en-US" smtClean="0"/>
              <a:t>3</a:t>
            </a:fld>
            <a:endParaRPr lang="en-US"/>
          </a:p>
        </p:txBody>
      </p:sp>
    </p:spTree>
    <p:extLst>
      <p:ext uri="{BB962C8B-B14F-4D97-AF65-F5344CB8AC3E}">
        <p14:creationId xmlns:p14="http://schemas.microsoft.com/office/powerpoint/2010/main" val="382230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databases are designed and managed using Structured Query Language (SQL). The type of data it is best used for is data that is structured, such that relationships between tables can be easily established.</a:t>
            </a:r>
          </a:p>
          <a:p>
            <a:endParaRPr lang="en-US" dirty="0"/>
          </a:p>
          <a:p>
            <a:r>
              <a:rPr lang="en-US" dirty="0"/>
              <a:t>NoSQL databases can vary as to what language they use, and some can even use SQL. They are often used for big data and real-time web applications. They are better for working with semi-structured and unstructured data.</a:t>
            </a:r>
          </a:p>
        </p:txBody>
      </p:sp>
      <p:sp>
        <p:nvSpPr>
          <p:cNvPr id="4" name="Slide Number Placeholder 3"/>
          <p:cNvSpPr>
            <a:spLocks noGrp="1"/>
          </p:cNvSpPr>
          <p:nvPr>
            <p:ph type="sldNum" sz="quarter" idx="5"/>
          </p:nvPr>
        </p:nvSpPr>
        <p:spPr/>
        <p:txBody>
          <a:bodyPr/>
          <a:lstStyle/>
          <a:p>
            <a:fld id="{7BF7DED5-FC40-5F46-B3BD-8AE4F12E419D}" type="slidenum">
              <a:rPr lang="en-US" smtClean="0"/>
              <a:t>4</a:t>
            </a:fld>
            <a:endParaRPr lang="en-US"/>
          </a:p>
        </p:txBody>
      </p:sp>
    </p:spTree>
    <p:extLst>
      <p:ext uri="{BB962C8B-B14F-4D97-AF65-F5344CB8AC3E}">
        <p14:creationId xmlns:p14="http://schemas.microsoft.com/office/powerpoint/2010/main" val="3203432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learning goals for this term project are to learn how to use MongoDB via Mongo Atlas and Mongo Compass.</a:t>
            </a:r>
          </a:p>
          <a:p>
            <a:r>
              <a:rPr lang="en-US" sz="1200" kern="1200" dirty="0">
                <a:solidFill>
                  <a:schemeClr val="tx1"/>
                </a:solidFill>
                <a:effectLst/>
                <a:latin typeface="+mn-lt"/>
                <a:ea typeface="+mn-ea"/>
                <a:cs typeface="+mn-cs"/>
              </a:rPr>
              <a:t>I also planned to learn how to write some BASH script for Terminal (Mac OS command line) which uses UNIX.</a:t>
            </a:r>
            <a:r>
              <a:rPr lang="en-US" dirty="0">
                <a:effectLst/>
              </a:rPr>
              <a:t> </a:t>
            </a:r>
            <a:endParaRPr lang="en-US" dirty="0"/>
          </a:p>
        </p:txBody>
      </p:sp>
      <p:sp>
        <p:nvSpPr>
          <p:cNvPr id="4" name="Slide Number Placeholder 3"/>
          <p:cNvSpPr>
            <a:spLocks noGrp="1"/>
          </p:cNvSpPr>
          <p:nvPr>
            <p:ph type="sldNum" sz="quarter" idx="5"/>
          </p:nvPr>
        </p:nvSpPr>
        <p:spPr/>
        <p:txBody>
          <a:bodyPr/>
          <a:lstStyle/>
          <a:p>
            <a:fld id="{7BF7DED5-FC40-5F46-B3BD-8AE4F12E419D}" type="slidenum">
              <a:rPr lang="en-US" smtClean="0"/>
              <a:t>5</a:t>
            </a:fld>
            <a:endParaRPr lang="en-US"/>
          </a:p>
        </p:txBody>
      </p:sp>
    </p:spTree>
    <p:extLst>
      <p:ext uri="{BB962C8B-B14F-4D97-AF65-F5344CB8AC3E}">
        <p14:creationId xmlns:p14="http://schemas.microsoft.com/office/powerpoint/2010/main" val="117101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MongoDB provides support for Python, my preferred programming language, I will be using my knowledge from CIT-12:5 Introduction to Python Programming (taken at Bunker Hill Community College) and MET CS 521: Information Structures with Python. I will be building on this skill by using the </a:t>
            </a:r>
            <a:r>
              <a:rPr lang="en-US" sz="1200" kern="1200" dirty="0" err="1">
                <a:solidFill>
                  <a:schemeClr val="tx1"/>
                </a:solidFill>
                <a:effectLst/>
                <a:latin typeface="+mn-lt"/>
                <a:ea typeface="+mn-ea"/>
                <a:cs typeface="+mn-cs"/>
              </a:rPr>
              <a:t>PyMongo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distrubtion</a:t>
            </a:r>
            <a:r>
              <a:rPr lang="en-US" sz="1200" kern="1200" dirty="0">
                <a:solidFill>
                  <a:schemeClr val="tx1"/>
                </a:solidFill>
                <a:effectLst/>
                <a:latin typeface="+mn-lt"/>
                <a:ea typeface="+mn-ea"/>
                <a:cs typeface="+mn-cs"/>
              </a:rPr>
              <a:t> with Mongo Atlas.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environment, in CS 521 I used Anaconda distribution for Python that has an application called Spyder, which will be my Integrated Development Environment (IDE) for this assignment.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7BF7DED5-FC40-5F46-B3BD-8AE4F12E419D}" type="slidenum">
              <a:rPr lang="en-US" smtClean="0"/>
              <a:t>6</a:t>
            </a:fld>
            <a:endParaRPr lang="en-US"/>
          </a:p>
        </p:txBody>
      </p:sp>
    </p:spTree>
    <p:extLst>
      <p:ext uri="{BB962C8B-B14F-4D97-AF65-F5344CB8AC3E}">
        <p14:creationId xmlns:p14="http://schemas.microsoft.com/office/powerpoint/2010/main" val="390793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dataset is the Million Songs Dataset Subset originally published by Echo Nest. The dataset is 10,000 songs. A description of each track is provided, which is the unstructured data. The data comes with a .txt and a .csv format, which is different from my original intention of a JSON format file. MongoDB converts CSV files into JSON though. The website’s subset link did not work for me so I downloaded a copy from a </a:t>
            </a:r>
            <a:r>
              <a:rPr lang="en-US" u="sng" dirty="0">
                <a:hlinkClick r:id="rId3"/>
              </a:rPr>
              <a:t>Kaggle account</a:t>
            </a:r>
            <a:r>
              <a:rPr lang="en-US" dirty="0"/>
              <a:t> that previously used it.</a:t>
            </a:r>
          </a:p>
          <a:p>
            <a:r>
              <a:rPr lang="en-US" dirty="0"/>
              <a:t>In the interest of time I decided not to use the actual million song dataset because the entire dataset is 280GB. </a:t>
            </a:r>
          </a:p>
          <a:p>
            <a:endParaRPr lang="en-US" dirty="0"/>
          </a:p>
          <a:p>
            <a:r>
              <a:rPr lang="en-US" dirty="0"/>
              <a:t>My second dataset is the Taste Profile dataset published by The Echo Nest, which is a</a:t>
            </a:r>
            <a:r>
              <a:rPr lang="en-US" sz="1200" b="0" i="0" kern="1200" dirty="0">
                <a:solidFill>
                  <a:schemeClr val="tx1"/>
                </a:solidFill>
                <a:effectLst/>
                <a:latin typeface="+mn-lt"/>
                <a:ea typeface="+mn-ea"/>
                <a:cs typeface="+mn-cs"/>
              </a:rPr>
              <a:t> music intelligence and data platform for developers and media companies that has been owned by Spotify since 2014</a:t>
            </a:r>
            <a:r>
              <a:rPr lang="en-US" dirty="0"/>
              <a:t>. It came in a .txt file that was over 3GB. Free txt to csv converters would not let me convert it as it was too big. So I converted it to a csv programmatically in Spyder using Python. Importing the </a:t>
            </a:r>
            <a:r>
              <a:rPr lang="en-US" dirty="0" err="1"/>
              <a:t>train_triplets.csv</a:t>
            </a:r>
            <a:r>
              <a:rPr lang="en-US" dirty="0"/>
              <a:t> file into MongoDB took over an hour. </a:t>
            </a:r>
          </a:p>
        </p:txBody>
      </p:sp>
      <p:sp>
        <p:nvSpPr>
          <p:cNvPr id="4" name="Slide Number Placeholder 3"/>
          <p:cNvSpPr>
            <a:spLocks noGrp="1"/>
          </p:cNvSpPr>
          <p:nvPr>
            <p:ph type="sldNum" sz="quarter" idx="5"/>
          </p:nvPr>
        </p:nvSpPr>
        <p:spPr/>
        <p:txBody>
          <a:bodyPr/>
          <a:lstStyle/>
          <a:p>
            <a:fld id="{7BF7DED5-FC40-5F46-B3BD-8AE4F12E419D}" type="slidenum">
              <a:rPr lang="en-US" smtClean="0"/>
              <a:t>8</a:t>
            </a:fld>
            <a:endParaRPr lang="en-US"/>
          </a:p>
        </p:txBody>
      </p:sp>
    </p:spTree>
    <p:extLst>
      <p:ext uri="{BB962C8B-B14F-4D97-AF65-F5344CB8AC3E}">
        <p14:creationId xmlns:p14="http://schemas.microsoft.com/office/powerpoint/2010/main" val="85110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originally considering doing an embedded structure in which I would’ve stored my two collections together to have one collection. But I wanted to show the flexibility of MongoDB, which is that it can store different collections that have different schemas.</a:t>
            </a:r>
          </a:p>
        </p:txBody>
      </p:sp>
      <p:sp>
        <p:nvSpPr>
          <p:cNvPr id="4" name="Slide Number Placeholder 3"/>
          <p:cNvSpPr>
            <a:spLocks noGrp="1"/>
          </p:cNvSpPr>
          <p:nvPr>
            <p:ph type="sldNum" sz="quarter" idx="5"/>
          </p:nvPr>
        </p:nvSpPr>
        <p:spPr/>
        <p:txBody>
          <a:bodyPr/>
          <a:lstStyle/>
          <a:p>
            <a:fld id="{7BF7DED5-FC40-5F46-B3BD-8AE4F12E419D}" type="slidenum">
              <a:rPr lang="en-US" smtClean="0"/>
              <a:t>9</a:t>
            </a:fld>
            <a:endParaRPr lang="en-US"/>
          </a:p>
        </p:txBody>
      </p:sp>
    </p:spTree>
    <p:extLst>
      <p:ext uri="{BB962C8B-B14F-4D97-AF65-F5344CB8AC3E}">
        <p14:creationId xmlns:p14="http://schemas.microsoft.com/office/powerpoint/2010/main" val="102450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were a significant amount of challenges when building and attempting to do this project.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Simply finding out that I needed XCode to download Homebrew to download MongoDB Tools to use them with </a:t>
            </a:r>
            <a:r>
              <a:rPr lang="en-US" sz="1200" kern="1200" dirty="0" err="1">
                <a:solidFill>
                  <a:schemeClr val="tx1"/>
                </a:solidFill>
                <a:effectLst/>
                <a:latin typeface="+mn-lt"/>
                <a:ea typeface="+mn-ea"/>
                <a:cs typeface="+mn-cs"/>
              </a:rPr>
              <a:t>PyMongo</a:t>
            </a:r>
            <a:r>
              <a:rPr lang="en-US" sz="1200" kern="1200" dirty="0">
                <a:solidFill>
                  <a:schemeClr val="tx1"/>
                </a:solidFill>
                <a:effectLst/>
                <a:latin typeface="+mn-lt"/>
                <a:ea typeface="+mn-ea"/>
                <a:cs typeface="+mn-cs"/>
              </a:rPr>
              <a:t> (which also needed to be installed).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was I wanted to use </a:t>
            </a:r>
            <a:r>
              <a:rPr lang="en-US" sz="1200" kern="1200" dirty="0" err="1">
                <a:solidFill>
                  <a:schemeClr val="tx1"/>
                </a:solidFill>
                <a:effectLst/>
                <a:latin typeface="+mn-lt"/>
                <a:ea typeface="+mn-ea"/>
                <a:cs typeface="+mn-cs"/>
              </a:rPr>
              <a:t>mapReduce</a:t>
            </a:r>
            <a:r>
              <a:rPr lang="en-US" sz="1200" kern="1200" dirty="0">
                <a:solidFill>
                  <a:schemeClr val="tx1"/>
                </a:solidFill>
                <a:effectLst/>
                <a:latin typeface="+mn-lt"/>
                <a:ea typeface="+mn-ea"/>
                <a:cs typeface="+mn-cs"/>
              </a:rPr>
              <a:t> on the data, however after seeing that it is not available on the free version of MongoDB, this was no longer an option.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when I tried it in </a:t>
            </a:r>
            <a:r>
              <a:rPr lang="en-US" sz="1200" kern="1200" dirty="0" err="1">
                <a:solidFill>
                  <a:schemeClr val="tx1"/>
                </a:solidFill>
                <a:effectLst/>
                <a:latin typeface="+mn-lt"/>
                <a:ea typeface="+mn-ea"/>
                <a:cs typeface="+mn-cs"/>
              </a:rPr>
              <a:t>PyMongo</a:t>
            </a:r>
            <a:r>
              <a:rPr lang="en-US" sz="1200" kern="1200" dirty="0">
                <a:solidFill>
                  <a:schemeClr val="tx1"/>
                </a:solidFill>
                <a:effectLst/>
                <a:latin typeface="+mn-lt"/>
                <a:ea typeface="+mn-ea"/>
                <a:cs typeface="+mn-cs"/>
              </a:rPr>
              <a:t> I realized my datasets (specifically the </a:t>
            </a:r>
            <a:r>
              <a:rPr lang="en-US" sz="1200" kern="1200" dirty="0" err="1">
                <a:solidFill>
                  <a:schemeClr val="tx1"/>
                </a:solidFill>
                <a:effectLst/>
                <a:latin typeface="+mn-lt"/>
                <a:ea typeface="+mn-ea"/>
                <a:cs typeface="+mn-cs"/>
              </a:rPr>
              <a:t>train_triplets</a:t>
            </a:r>
            <a:r>
              <a:rPr lang="en-US" sz="1200" kern="1200" dirty="0">
                <a:solidFill>
                  <a:schemeClr val="tx1"/>
                </a:solidFill>
                <a:effectLst/>
                <a:latin typeface="+mn-lt"/>
                <a:ea typeface="+mn-ea"/>
                <a:cs typeface="+mn-cs"/>
              </a:rPr>
              <a:t> one from </a:t>
            </a:r>
            <a:r>
              <a:rPr lang="en-US" sz="1200" kern="1200" dirty="0" err="1">
                <a:solidFill>
                  <a:schemeClr val="tx1"/>
                </a:solidFill>
                <a:effectLst/>
                <a:latin typeface="+mn-lt"/>
                <a:ea typeface="+mn-ea"/>
                <a:cs typeface="+mn-cs"/>
              </a:rPr>
              <a:t>taste_profile</a:t>
            </a:r>
            <a:r>
              <a:rPr lang="en-US" sz="1200" kern="1200" dirty="0">
                <a:solidFill>
                  <a:schemeClr val="tx1"/>
                </a:solidFill>
                <a:effectLst/>
                <a:latin typeface="+mn-lt"/>
                <a:ea typeface="+mn-ea"/>
                <a:cs typeface="+mn-cs"/>
              </a:rPr>
              <a:t>) would cause the execution to time out.</a:t>
            </a:r>
          </a:p>
          <a:p>
            <a:endParaRPr lang="en-US" dirty="0"/>
          </a:p>
          <a:p>
            <a:r>
              <a:rPr lang="en-US" dirty="0"/>
              <a:t>I underestimated how long it would take to import data. The second dataset, </a:t>
            </a:r>
            <a:r>
              <a:rPr lang="en-US" dirty="0" err="1"/>
              <a:t>train_triplets</a:t>
            </a:r>
            <a:r>
              <a:rPr lang="en-US" dirty="0"/>
              <a:t> from Taste Profile, took well over an hour to import 3GB of data.</a:t>
            </a:r>
          </a:p>
        </p:txBody>
      </p:sp>
      <p:sp>
        <p:nvSpPr>
          <p:cNvPr id="4" name="Slide Number Placeholder 3"/>
          <p:cNvSpPr>
            <a:spLocks noGrp="1"/>
          </p:cNvSpPr>
          <p:nvPr>
            <p:ph type="sldNum" sz="quarter" idx="5"/>
          </p:nvPr>
        </p:nvSpPr>
        <p:spPr/>
        <p:txBody>
          <a:bodyPr/>
          <a:lstStyle/>
          <a:p>
            <a:fld id="{7BF7DED5-FC40-5F46-B3BD-8AE4F12E419D}" type="slidenum">
              <a:rPr lang="en-US" smtClean="0"/>
              <a:t>11</a:t>
            </a:fld>
            <a:endParaRPr lang="en-US"/>
          </a:p>
        </p:txBody>
      </p:sp>
    </p:spTree>
    <p:extLst>
      <p:ext uri="{BB962C8B-B14F-4D97-AF65-F5344CB8AC3E}">
        <p14:creationId xmlns:p14="http://schemas.microsoft.com/office/powerpoint/2010/main" val="1661287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 world applications for MongoDB/NoSQL in general is that they offer more flexibility to developers using non-structured data. MongoDB works well with </a:t>
            </a:r>
            <a:r>
              <a:rPr lang="en-US" sz="1200" kern="1200" dirty="0" err="1">
                <a:solidFill>
                  <a:schemeClr val="tx1"/>
                </a:solidFill>
                <a:effectLst/>
                <a:latin typeface="+mn-lt"/>
                <a:ea typeface="+mn-ea"/>
                <a:cs typeface="+mn-cs"/>
              </a:rPr>
              <a:t>PyMongo</a:t>
            </a:r>
            <a:r>
              <a:rPr lang="en-US" sz="1200" kern="1200" dirty="0">
                <a:solidFill>
                  <a:schemeClr val="tx1"/>
                </a:solidFill>
                <a:effectLst/>
                <a:latin typeface="+mn-lt"/>
                <a:ea typeface="+mn-ea"/>
                <a:cs typeface="+mn-cs"/>
              </a:rPr>
              <a:t> to help with querying data and data analysis. Once databases become so large (e.g. millions of users on Amazon), having a relational database can be difficult to maintain.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 example would be Shutterfly, an internet-based photo sharing and publishing site that has over 6 billion images. Having a non-relational database improved their programmers’ productivity, performance and scalability of their database to suit their large data set </a:t>
            </a:r>
            <a:endParaRPr lang="en-US" dirty="0"/>
          </a:p>
        </p:txBody>
      </p:sp>
      <p:sp>
        <p:nvSpPr>
          <p:cNvPr id="4" name="Slide Number Placeholder 3"/>
          <p:cNvSpPr>
            <a:spLocks noGrp="1"/>
          </p:cNvSpPr>
          <p:nvPr>
            <p:ph type="sldNum" sz="quarter" idx="5"/>
          </p:nvPr>
        </p:nvSpPr>
        <p:spPr/>
        <p:txBody>
          <a:bodyPr/>
          <a:lstStyle/>
          <a:p>
            <a:fld id="{7BF7DED5-FC40-5F46-B3BD-8AE4F12E419D}" type="slidenum">
              <a:rPr lang="en-US" smtClean="0"/>
              <a:t>12</a:t>
            </a:fld>
            <a:endParaRPr lang="en-US"/>
          </a:p>
        </p:txBody>
      </p:sp>
    </p:spTree>
    <p:extLst>
      <p:ext uri="{BB962C8B-B14F-4D97-AF65-F5344CB8AC3E}">
        <p14:creationId xmlns:p14="http://schemas.microsoft.com/office/powerpoint/2010/main" val="512060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12/13/20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12/13/20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12/13/20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channelfutures.com/mssp-insider/top-5-challenges-in-providing-managed-security" TargetMode="External"/><Relationship Id="rId5" Type="http://schemas.openxmlformats.org/officeDocument/2006/relationships/hyperlink" Target="https://pythonforbiologists.com/29-common-beginner-errors-on-one-page" TargetMode="External"/><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8" Type="http://schemas.openxmlformats.org/officeDocument/2006/relationships/hyperlink" Target="https://www.macworld.co.uk/how-to/how-use-terminal-on-mac-3608274/" TargetMode="External"/><Relationship Id="rId13" Type="http://schemas.openxmlformats.org/officeDocument/2006/relationships/hyperlink" Target="https://www.pinclipart.com/pindetail/wxihmx_python-logo-clipart-transparent-background-png-download/" TargetMode="External"/><Relationship Id="rId3" Type="http://schemas.openxmlformats.org/officeDocument/2006/relationships/hyperlink" Target="https://www.reddit.com/r/swift/comments/hdy1wq/new_xcode_icon/" TargetMode="External"/><Relationship Id="rId7" Type="http://schemas.openxmlformats.org/officeDocument/2006/relationships/hyperlink" Target="https://www.channelfutures.com/mssp-insider/top-5-challenges-in-providing-managed-security" TargetMode="External"/><Relationship Id="rId12" Type="http://schemas.openxmlformats.org/officeDocument/2006/relationships/hyperlink" Target="https://www.pngwing.com/en/free-png-deuul/download" TargetMode="External"/><Relationship Id="rId2" Type="http://schemas.openxmlformats.org/officeDocument/2006/relationships/hyperlink" Target="https://www.pinclipart.com/pindetail/oJhbJi_anaconda-python-logo-clipart/" TargetMode="External"/><Relationship Id="rId1" Type="http://schemas.openxmlformats.org/officeDocument/2006/relationships/slideLayout" Target="../slideLayouts/slideLayout2.xml"/><Relationship Id="rId6" Type="http://schemas.openxmlformats.org/officeDocument/2006/relationships/hyperlink" Target="https://www.element61.be/en/competence/data-science-proof-concept" TargetMode="External"/><Relationship Id="rId11" Type="http://schemas.openxmlformats.org/officeDocument/2006/relationships/hyperlink" Target="https://brew.sh/" TargetMode="External"/><Relationship Id="rId5" Type="http://schemas.openxmlformats.org/officeDocument/2006/relationships/hyperlink" Target="https://blog.panoply.io/sql-or-nosql-that-is-the-question#:~:text=Reasons%20to%20Use%20a%20NoSQL,1" TargetMode="External"/><Relationship Id="rId15" Type="http://schemas.openxmlformats.org/officeDocument/2006/relationships/hyperlink" Target="https://www.entrepreneur.com/article/307454" TargetMode="External"/><Relationship Id="rId10" Type="http://schemas.openxmlformats.org/officeDocument/2006/relationships/hyperlink" Target="https://db-engines.com/en/system/MongoDB" TargetMode="External"/><Relationship Id="rId4" Type="http://schemas.openxmlformats.org/officeDocument/2006/relationships/hyperlink" Target="https://www.kaggle.com/anuragbanerjee/million-song-data-set-subset" TargetMode="External"/><Relationship Id="rId9" Type="http://schemas.openxmlformats.org/officeDocument/2006/relationships/hyperlink" Target="https://www.vhv.rs/viewpic/mmRJbm_mongodb-logo-png-transparent-png/" TargetMode="External"/><Relationship Id="rId14" Type="http://schemas.openxmlformats.org/officeDocument/2006/relationships/hyperlink" Target="https://www.vhv.rs/viewpic/iTiiJow_python-logo-png-spyder-logo-spyder-python-ic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millionsongdataset.com/pages/example-track-description/" TargetMode="External"/><Relationship Id="rId7" Type="http://schemas.openxmlformats.org/officeDocument/2006/relationships/hyperlink" Target="https://pythonforbiologists.com/29-common-beginner-errors-on-one-page" TargetMode="External"/><Relationship Id="rId2" Type="http://schemas.openxmlformats.org/officeDocument/2006/relationships/hyperlink" Target="http://millionsongdataset.com/pages/getting-dataset/#subset" TargetMode="External"/><Relationship Id="rId1" Type="http://schemas.openxmlformats.org/officeDocument/2006/relationships/slideLayout" Target="../slideLayouts/slideLayout2.xml"/><Relationship Id="rId6" Type="http://schemas.openxmlformats.org/officeDocument/2006/relationships/hyperlink" Target="https://codersera.com/blog/sql-vs-nosql-comparision/" TargetMode="External"/><Relationship Id="rId5" Type="http://schemas.openxmlformats.org/officeDocument/2006/relationships/hyperlink" Target="https://www.educba.com/what-is-mongodb/" TargetMode="External"/><Relationship Id="rId4" Type="http://schemas.openxmlformats.org/officeDocument/2006/relationships/hyperlink" Target="https://levelup.gitconnected.com/part-2-deploy-and-secure-mongodb-on-atlas-4820d539a1d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db-engines.com/en/system/MongoDB" TargetMode="External"/><Relationship Id="rId4" Type="http://schemas.openxmlformats.org/officeDocument/2006/relationships/hyperlink" Target="https://www.vhv.rs/viewpic/mmRJbm_mongodb-logo-png-transparent-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entrepreneur.com/article/30745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hyperlink" Target="https://blog.panoply.io/sql-or-nosql-that-is-the-question#:~:text=Reasons%20to%20Use%20a%20NoSQL,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odersera.com/blog/sql-vs-nosql-comparision/"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vhv.rs/viewpic/iTiiJow_python-logo-png-spyder-logo-spyder-python-icon/" TargetMode="External"/><Relationship Id="rId5" Type="http://schemas.openxmlformats.org/officeDocument/2006/relationships/hyperlink" Target="https://www.pinclipart.com/pindetail/oJhbJi_anaconda-python-logo-clipart/" TargetMode="External"/><Relationship Id="rId4" Type="http://schemas.openxmlformats.org/officeDocument/2006/relationships/hyperlink" Target="https://www.pinclipart.com/pindetail/wxihmx_python-logo-clipart-transparent-background-png-downloa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hyperlink" Target="https://www.reddit.com/r/swift/comments/hdy1wq/new_xcode_icon/" TargetMode="External"/><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levelup.gitconnected.com/part-2-deploy-and-secure-mongodb-on-atlas-4820d539a1dc" TargetMode="External"/><Relationship Id="rId5" Type="http://schemas.openxmlformats.org/officeDocument/2006/relationships/hyperlink" Target="https://www.macworld.co.uk/how-to/how-use-terminal-on-mac-3608274/" TargetMode="External"/><Relationship Id="rId4" Type="http://schemas.openxmlformats.org/officeDocument/2006/relationships/hyperlink" Target="https://brew.sh/" TargetMode="External"/><Relationship Id="rId9" Type="http://schemas.openxmlformats.org/officeDocument/2006/relationships/image" Target="../media/image19.tiff"/></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millionsongdataset.com/pages/getting-dataset/#subset" TargetMode="External"/><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kaggle.com/anuragbanerjee/million-song-data-set-subset" TargetMode="External"/><Relationship Id="rId4" Type="http://schemas.openxmlformats.org/officeDocument/2006/relationships/hyperlink" Target="http://millionsongdataset.com/pages/example-track-de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C020-C005-1649-A8CA-005AE3F2233E}"/>
              </a:ext>
            </a:extLst>
          </p:cNvPr>
          <p:cNvSpPr>
            <a:spLocks noGrp="1"/>
          </p:cNvSpPr>
          <p:nvPr>
            <p:ph type="ctrTitle"/>
          </p:nvPr>
        </p:nvSpPr>
        <p:spPr>
          <a:xfrm>
            <a:off x="2749705" y="3148380"/>
            <a:ext cx="6709093" cy="1830981"/>
          </a:xfrm>
        </p:spPr>
        <p:txBody>
          <a:bodyPr/>
          <a:lstStyle/>
          <a:p>
            <a:pPr algn="ctr"/>
            <a:r>
              <a:rPr lang="en-US" dirty="0">
                <a:latin typeface="Calibri" panose="020F0502020204030204" pitchFamily="34" charset="0"/>
                <a:cs typeface="Calibri" panose="020F0502020204030204" pitchFamily="34" charset="0"/>
              </a:rPr>
              <a:t>CS 779 Term Project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FALL 2020</a:t>
            </a:r>
          </a:p>
        </p:txBody>
      </p:sp>
      <p:sp>
        <p:nvSpPr>
          <p:cNvPr id="3" name="Subtitle 2">
            <a:extLst>
              <a:ext uri="{FF2B5EF4-FFF2-40B4-BE49-F238E27FC236}">
                <a16:creationId xmlns:a16="http://schemas.microsoft.com/office/drawing/2014/main" id="{F9A8594E-F557-2749-922B-331CFD70CF56}"/>
              </a:ext>
            </a:extLst>
          </p:cNvPr>
          <p:cNvSpPr>
            <a:spLocks noGrp="1"/>
          </p:cNvSpPr>
          <p:nvPr>
            <p:ph type="subTitle" idx="1"/>
          </p:nvPr>
        </p:nvSpPr>
        <p:spPr>
          <a:xfrm>
            <a:off x="4248410" y="5567933"/>
            <a:ext cx="3711685" cy="363580"/>
          </a:xfrm>
        </p:spPr>
        <p:txBody>
          <a:bodyPr>
            <a:normAutofit lnSpcReduction="10000"/>
          </a:bodyPr>
          <a:lstStyle/>
          <a:p>
            <a:pPr algn="ctr"/>
            <a:r>
              <a:rPr lang="en-US" dirty="0"/>
              <a:t>By Christopher Pellegrino</a:t>
            </a:r>
          </a:p>
        </p:txBody>
      </p:sp>
      <p:pic>
        <p:nvPicPr>
          <p:cNvPr id="8" name="Picture 7">
            <a:extLst>
              <a:ext uri="{FF2B5EF4-FFF2-40B4-BE49-F238E27FC236}">
                <a16:creationId xmlns:a16="http://schemas.microsoft.com/office/drawing/2014/main" id="{1FCAEA5D-7D5F-C143-B001-B202B14DB53E}"/>
              </a:ext>
            </a:extLst>
          </p:cNvPr>
          <p:cNvPicPr>
            <a:picLocks noChangeAspect="1"/>
          </p:cNvPicPr>
          <p:nvPr/>
        </p:nvPicPr>
        <p:blipFill>
          <a:blip r:embed="rId2"/>
          <a:stretch>
            <a:fillRect/>
          </a:stretch>
        </p:blipFill>
        <p:spPr>
          <a:xfrm>
            <a:off x="5198106" y="1181353"/>
            <a:ext cx="1812290" cy="1812290"/>
          </a:xfrm>
          <a:prstGeom prst="rect">
            <a:avLst/>
          </a:prstGeom>
        </p:spPr>
      </p:pic>
      <p:sp>
        <p:nvSpPr>
          <p:cNvPr id="9" name="Footer Placeholder 8">
            <a:extLst>
              <a:ext uri="{FF2B5EF4-FFF2-40B4-BE49-F238E27FC236}">
                <a16:creationId xmlns:a16="http://schemas.microsoft.com/office/drawing/2014/main" id="{1BA2C0BF-90F6-A841-8EB0-845678A18CA7}"/>
              </a:ext>
            </a:extLst>
          </p:cNvPr>
          <p:cNvSpPr>
            <a:spLocks noGrp="1"/>
          </p:cNvSpPr>
          <p:nvPr>
            <p:ph type="ftr" sz="quarter" idx="11"/>
          </p:nvPr>
        </p:nvSpPr>
        <p:spPr>
          <a:xfrm>
            <a:off x="529336" y="6438392"/>
            <a:ext cx="10534904" cy="304801"/>
          </a:xfrm>
        </p:spPr>
        <p:txBody>
          <a:bodyPr/>
          <a:lstStyle/>
          <a:p>
            <a:r>
              <a:rPr lang="en-US" dirty="0">
                <a:solidFill>
                  <a:schemeClr val="tx1">
                    <a:alpha val="60000"/>
                  </a:schemeClr>
                </a:solidFill>
                <a:latin typeface="Calibri" panose="020F0502020204030204" pitchFamily="34" charset="0"/>
                <a:cs typeface="Calibri" panose="020F0502020204030204" pitchFamily="34" charset="0"/>
              </a:rPr>
              <a:t>MongoDB NoSQL Document-oriented database, </a:t>
            </a:r>
            <a:r>
              <a:rPr lang="en-US" dirty="0" err="1">
                <a:solidFill>
                  <a:schemeClr val="tx1">
                    <a:alpha val="60000"/>
                  </a:schemeClr>
                </a:solidFill>
                <a:latin typeface="Calibri" panose="020F0502020204030204" pitchFamily="34" charset="0"/>
                <a:cs typeface="Calibri" panose="020F0502020204030204" pitchFamily="34" charset="0"/>
              </a:rPr>
              <a:t>nosql</a:t>
            </a:r>
            <a:r>
              <a:rPr lang="en-US" dirty="0">
                <a:solidFill>
                  <a:schemeClr val="tx1">
                    <a:alpha val="60000"/>
                  </a:schemeClr>
                </a:solidFill>
                <a:latin typeface="Calibri" panose="020F0502020204030204" pitchFamily="34" charset="0"/>
                <a:cs typeface="Calibri" panose="020F0502020204030204" pitchFamily="34" charset="0"/>
              </a:rPr>
              <a:t> icon, leaf, grass, business </a:t>
            </a:r>
            <a:r>
              <a:rPr lang="en-US" dirty="0" err="1">
                <a:solidFill>
                  <a:schemeClr val="tx1">
                    <a:alpha val="60000"/>
                  </a:schemeClr>
                </a:solidFill>
                <a:latin typeface="Calibri" panose="020F0502020204030204" pitchFamily="34" charset="0"/>
                <a:cs typeface="Calibri" panose="020F0502020204030204" pitchFamily="34" charset="0"/>
              </a:rPr>
              <a:t>png</a:t>
            </a:r>
            <a:r>
              <a:rPr lang="en-US" dirty="0">
                <a:solidFill>
                  <a:schemeClr val="tx1">
                    <a:alpha val="60000"/>
                  </a:schemeClr>
                </a:solidFill>
                <a:latin typeface="Calibri" panose="020F0502020204030204" pitchFamily="34" charset="0"/>
                <a:cs typeface="Calibri" panose="020F0502020204030204" pitchFamily="34" charset="0"/>
              </a:rPr>
              <a:t>. </a:t>
            </a:r>
            <a:r>
              <a:rPr lang="en-US" dirty="0" err="1">
                <a:solidFill>
                  <a:schemeClr val="tx1">
                    <a:alpha val="60000"/>
                  </a:schemeClr>
                </a:solidFill>
                <a:latin typeface="Calibri" panose="020F0502020204030204" pitchFamily="34" charset="0"/>
                <a:cs typeface="Calibri" panose="020F0502020204030204" pitchFamily="34" charset="0"/>
              </a:rPr>
              <a:t>pngwing</a:t>
            </a:r>
            <a:r>
              <a:rPr lang="en-US" dirty="0">
                <a:solidFill>
                  <a:schemeClr val="tx1">
                    <a:alpha val="60000"/>
                  </a:schemeClr>
                </a:solidFill>
                <a:latin typeface="Calibri" panose="020F0502020204030204" pitchFamily="34" charset="0"/>
                <a:cs typeface="Calibri" panose="020F0502020204030204" pitchFamily="34" charset="0"/>
              </a:rPr>
              <a:t>. (n.d.). https://</a:t>
            </a:r>
            <a:r>
              <a:rPr lang="en-US" dirty="0" err="1">
                <a:solidFill>
                  <a:schemeClr val="tx1">
                    <a:alpha val="60000"/>
                  </a:schemeClr>
                </a:solidFill>
                <a:latin typeface="Calibri" panose="020F0502020204030204" pitchFamily="34" charset="0"/>
                <a:cs typeface="Calibri" panose="020F0502020204030204" pitchFamily="34" charset="0"/>
              </a:rPr>
              <a:t>www.pngwing.com</a:t>
            </a:r>
            <a:r>
              <a:rPr lang="en-US" dirty="0">
                <a:solidFill>
                  <a:schemeClr val="tx1">
                    <a:alpha val="60000"/>
                  </a:schemeClr>
                </a:solidFill>
                <a:latin typeface="Calibri" panose="020F0502020204030204" pitchFamily="34" charset="0"/>
                <a:cs typeface="Calibri" panose="020F0502020204030204" pitchFamily="34" charset="0"/>
              </a:rPr>
              <a:t>/</a:t>
            </a:r>
            <a:r>
              <a:rPr lang="en-US" dirty="0" err="1">
                <a:solidFill>
                  <a:schemeClr val="tx1">
                    <a:alpha val="60000"/>
                  </a:schemeClr>
                </a:solidFill>
                <a:latin typeface="Calibri" panose="020F0502020204030204" pitchFamily="34" charset="0"/>
                <a:cs typeface="Calibri" panose="020F0502020204030204" pitchFamily="34" charset="0"/>
              </a:rPr>
              <a:t>en</a:t>
            </a:r>
            <a:r>
              <a:rPr lang="en-US" dirty="0">
                <a:solidFill>
                  <a:schemeClr val="tx1">
                    <a:alpha val="60000"/>
                  </a:schemeClr>
                </a:solidFill>
                <a:latin typeface="Calibri" panose="020F0502020204030204" pitchFamily="34" charset="0"/>
                <a:cs typeface="Calibri" panose="020F0502020204030204" pitchFamily="34" charset="0"/>
              </a:rPr>
              <a:t>/free-</a:t>
            </a:r>
            <a:r>
              <a:rPr lang="en-US" dirty="0" err="1">
                <a:solidFill>
                  <a:schemeClr val="tx1">
                    <a:alpha val="60000"/>
                  </a:schemeClr>
                </a:solidFill>
                <a:latin typeface="Calibri" panose="020F0502020204030204" pitchFamily="34" charset="0"/>
                <a:cs typeface="Calibri" panose="020F0502020204030204" pitchFamily="34" charset="0"/>
              </a:rPr>
              <a:t>png</a:t>
            </a:r>
            <a:r>
              <a:rPr lang="en-US" dirty="0">
                <a:solidFill>
                  <a:schemeClr val="tx1">
                    <a:alpha val="60000"/>
                  </a:schemeClr>
                </a:solidFill>
                <a:latin typeface="Calibri" panose="020F0502020204030204" pitchFamily="34" charset="0"/>
                <a:cs typeface="Calibri" panose="020F0502020204030204" pitchFamily="34" charset="0"/>
              </a:rPr>
              <a:t>-</a:t>
            </a:r>
            <a:r>
              <a:rPr lang="en-US" dirty="0" err="1">
                <a:solidFill>
                  <a:schemeClr val="tx1">
                    <a:alpha val="60000"/>
                  </a:schemeClr>
                </a:solidFill>
                <a:latin typeface="Calibri" panose="020F0502020204030204" pitchFamily="34" charset="0"/>
                <a:cs typeface="Calibri" panose="020F0502020204030204" pitchFamily="34" charset="0"/>
              </a:rPr>
              <a:t>deuul</a:t>
            </a:r>
            <a:r>
              <a:rPr lang="en-US" dirty="0">
                <a:solidFill>
                  <a:schemeClr val="tx1">
                    <a:alpha val="60000"/>
                  </a:schemeClr>
                </a:solidFill>
                <a:latin typeface="Calibri" panose="020F0502020204030204" pitchFamily="34" charset="0"/>
                <a:cs typeface="Calibri" panose="020F0502020204030204" pitchFamily="34" charset="0"/>
              </a:rPr>
              <a:t>/download</a:t>
            </a:r>
          </a:p>
        </p:txBody>
      </p:sp>
    </p:spTree>
    <p:extLst>
      <p:ext uri="{BB962C8B-B14F-4D97-AF65-F5344CB8AC3E}">
        <p14:creationId xmlns:p14="http://schemas.microsoft.com/office/powerpoint/2010/main" val="136834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17FF-DB01-8F4E-804C-F216269528E3}"/>
              </a:ext>
            </a:extLst>
          </p:cNvPr>
          <p:cNvSpPr>
            <a:spLocks noGrp="1"/>
          </p:cNvSpPr>
          <p:nvPr>
            <p:ph type="title"/>
          </p:nvPr>
        </p:nvSpPr>
        <p:spPr/>
        <p:txBody>
          <a:bodyPr/>
          <a:lstStyle/>
          <a:p>
            <a:pPr algn="ctr"/>
            <a:r>
              <a:rPr lang="en-US" dirty="0"/>
              <a:t>Running Code</a:t>
            </a:r>
          </a:p>
        </p:txBody>
      </p:sp>
      <p:pic>
        <p:nvPicPr>
          <p:cNvPr id="9" name="Picture 8">
            <a:extLst>
              <a:ext uri="{FF2B5EF4-FFF2-40B4-BE49-F238E27FC236}">
                <a16:creationId xmlns:a16="http://schemas.microsoft.com/office/drawing/2014/main" id="{732F291D-98E9-1043-8FF3-A712E8DC87A9}"/>
              </a:ext>
            </a:extLst>
          </p:cNvPr>
          <p:cNvPicPr>
            <a:picLocks noChangeAspect="1"/>
          </p:cNvPicPr>
          <p:nvPr/>
        </p:nvPicPr>
        <p:blipFill>
          <a:blip r:embed="rId2"/>
          <a:stretch>
            <a:fillRect/>
          </a:stretch>
        </p:blipFill>
        <p:spPr>
          <a:xfrm>
            <a:off x="943919" y="2175132"/>
            <a:ext cx="2692400" cy="1346200"/>
          </a:xfrm>
          <a:prstGeom prst="rect">
            <a:avLst/>
          </a:prstGeom>
        </p:spPr>
      </p:pic>
      <p:pic>
        <p:nvPicPr>
          <p:cNvPr id="11" name="Picture 10">
            <a:extLst>
              <a:ext uri="{FF2B5EF4-FFF2-40B4-BE49-F238E27FC236}">
                <a16:creationId xmlns:a16="http://schemas.microsoft.com/office/drawing/2014/main" id="{A7C9478E-0311-2F45-B17D-7A366179DEF9}"/>
              </a:ext>
            </a:extLst>
          </p:cNvPr>
          <p:cNvPicPr>
            <a:picLocks noChangeAspect="1"/>
          </p:cNvPicPr>
          <p:nvPr/>
        </p:nvPicPr>
        <p:blipFill>
          <a:blip r:embed="rId3"/>
          <a:stretch>
            <a:fillRect/>
          </a:stretch>
        </p:blipFill>
        <p:spPr>
          <a:xfrm>
            <a:off x="702276" y="5246644"/>
            <a:ext cx="10515600" cy="1282700"/>
          </a:xfrm>
          <a:prstGeom prst="rect">
            <a:avLst/>
          </a:prstGeom>
        </p:spPr>
      </p:pic>
      <p:pic>
        <p:nvPicPr>
          <p:cNvPr id="13" name="Picture 12">
            <a:extLst>
              <a:ext uri="{FF2B5EF4-FFF2-40B4-BE49-F238E27FC236}">
                <a16:creationId xmlns:a16="http://schemas.microsoft.com/office/drawing/2014/main" id="{427E3670-6141-1240-8FD0-54B74D3F1892}"/>
              </a:ext>
            </a:extLst>
          </p:cNvPr>
          <p:cNvPicPr>
            <a:picLocks noChangeAspect="1"/>
          </p:cNvPicPr>
          <p:nvPr/>
        </p:nvPicPr>
        <p:blipFill>
          <a:blip r:embed="rId4"/>
          <a:stretch>
            <a:fillRect/>
          </a:stretch>
        </p:blipFill>
        <p:spPr>
          <a:xfrm>
            <a:off x="943919" y="4079531"/>
            <a:ext cx="10909300" cy="558800"/>
          </a:xfrm>
          <a:prstGeom prst="rect">
            <a:avLst/>
          </a:prstGeom>
        </p:spPr>
      </p:pic>
    </p:spTree>
    <p:extLst>
      <p:ext uri="{BB962C8B-B14F-4D97-AF65-F5344CB8AC3E}">
        <p14:creationId xmlns:p14="http://schemas.microsoft.com/office/powerpoint/2010/main" val="4810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3"/>
                                        </p:tgtEl>
                                        <p:attrNameLst>
                                          <p:attrName>r</p:attrName>
                                        </p:attrNameLst>
                                      </p:cBhvr>
                                    </p:animRot>
                                    <p:animRot by="-240000">
                                      <p:cBhvr>
                                        <p:cTn id="12" dur="200" fill="hold">
                                          <p:stCondLst>
                                            <p:cond delay="200"/>
                                          </p:stCondLst>
                                        </p:cTn>
                                        <p:tgtEl>
                                          <p:spTgt spid="13"/>
                                        </p:tgtEl>
                                        <p:attrNameLst>
                                          <p:attrName>r</p:attrName>
                                        </p:attrNameLst>
                                      </p:cBhvr>
                                    </p:animRot>
                                    <p:animRot by="240000">
                                      <p:cBhvr>
                                        <p:cTn id="13" dur="200" fill="hold">
                                          <p:stCondLst>
                                            <p:cond delay="400"/>
                                          </p:stCondLst>
                                        </p:cTn>
                                        <p:tgtEl>
                                          <p:spTgt spid="13"/>
                                        </p:tgtEl>
                                        <p:attrNameLst>
                                          <p:attrName>r</p:attrName>
                                        </p:attrNameLst>
                                      </p:cBhvr>
                                    </p:animRot>
                                    <p:animRot by="-240000">
                                      <p:cBhvr>
                                        <p:cTn id="14" dur="200" fill="hold">
                                          <p:stCondLst>
                                            <p:cond delay="600"/>
                                          </p:stCondLst>
                                        </p:cTn>
                                        <p:tgtEl>
                                          <p:spTgt spid="13"/>
                                        </p:tgtEl>
                                        <p:attrNameLst>
                                          <p:attrName>r</p:attrName>
                                        </p:attrNameLst>
                                      </p:cBhvr>
                                    </p:animRot>
                                    <p:animRot by="120000">
                                      <p:cBhvr>
                                        <p:cTn id="15" dur="200" fill="hold">
                                          <p:stCondLst>
                                            <p:cond delay="800"/>
                                          </p:stCondLst>
                                        </p:cTn>
                                        <p:tgtEl>
                                          <p:spTgt spid="1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35" presetClass="emph" presetSubtype="0" fill="hold" nodeType="clickEffect">
                                  <p:stCondLst>
                                    <p:cond delay="0"/>
                                  </p:stCondLst>
                                  <p:childTnLst>
                                    <p:anim calcmode="discrete" valueType="str">
                                      <p:cBhvr>
                                        <p:cTn id="19"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11"/>
                                        </p:tgtEl>
                                        <p:attrNameLst>
                                          <p:attrName>style.opacity</p:attrName>
                                        </p:attrNameLst>
                                      </p:cBhvr>
                                      <p:to>
                                        <p:strVal val="0.5"/>
                                      </p:to>
                                    </p:set>
                                    <p:animEffect filter="image" prLst="opacity: 0.5">
                                      <p:cBhvr rctx="IE">
                                        <p:cTn id="24"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2E87-0514-8540-AAD7-72247BABCB9B}"/>
              </a:ext>
            </a:extLst>
          </p:cNvPr>
          <p:cNvSpPr>
            <a:spLocks noGrp="1"/>
          </p:cNvSpPr>
          <p:nvPr>
            <p:ph type="title"/>
          </p:nvPr>
        </p:nvSpPr>
        <p:spPr/>
        <p:txBody>
          <a:bodyPr/>
          <a:lstStyle/>
          <a:p>
            <a:r>
              <a:rPr lang="en-US" dirty="0"/>
              <a:t>Challenges &amp; Overcoming them</a:t>
            </a:r>
          </a:p>
        </p:txBody>
      </p:sp>
      <p:pic>
        <p:nvPicPr>
          <p:cNvPr id="4" name="Picture 3">
            <a:extLst>
              <a:ext uri="{FF2B5EF4-FFF2-40B4-BE49-F238E27FC236}">
                <a16:creationId xmlns:a16="http://schemas.microsoft.com/office/drawing/2014/main" id="{4C38F7CB-EE04-E84A-A38B-1AAAF920755C}"/>
              </a:ext>
            </a:extLst>
          </p:cNvPr>
          <p:cNvPicPr>
            <a:picLocks noChangeAspect="1"/>
          </p:cNvPicPr>
          <p:nvPr/>
        </p:nvPicPr>
        <p:blipFill>
          <a:blip r:embed="rId3"/>
          <a:stretch>
            <a:fillRect/>
          </a:stretch>
        </p:blipFill>
        <p:spPr>
          <a:xfrm>
            <a:off x="267028" y="2192169"/>
            <a:ext cx="5939863" cy="41996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955709DD-BEF6-9C48-93F8-09DDDE5C70BA}"/>
              </a:ext>
            </a:extLst>
          </p:cNvPr>
          <p:cNvPicPr>
            <a:picLocks noChangeAspect="1"/>
          </p:cNvPicPr>
          <p:nvPr/>
        </p:nvPicPr>
        <p:blipFill>
          <a:blip r:embed="rId4"/>
          <a:stretch>
            <a:fillRect/>
          </a:stretch>
        </p:blipFill>
        <p:spPr>
          <a:xfrm>
            <a:off x="6419467" y="2435682"/>
            <a:ext cx="5024357" cy="3883368"/>
          </a:xfrm>
          <a:prstGeom prst="rect">
            <a:avLst/>
          </a:prstGeom>
          <a:ln w="88900" cap="sq" cmpd="thickThin">
            <a:solidFill>
              <a:srgbClr val="000000"/>
            </a:solidFill>
            <a:prstDash val="solid"/>
            <a:miter lim="800000"/>
          </a:ln>
          <a:effectLst>
            <a:innerShdw blurRad="76200">
              <a:srgbClr val="000000"/>
            </a:innerShdw>
          </a:effectLst>
        </p:spPr>
      </p:pic>
      <p:sp>
        <p:nvSpPr>
          <p:cNvPr id="6" name="Footer Placeholder 5">
            <a:extLst>
              <a:ext uri="{FF2B5EF4-FFF2-40B4-BE49-F238E27FC236}">
                <a16:creationId xmlns:a16="http://schemas.microsoft.com/office/drawing/2014/main" id="{2621ECEA-5BED-584B-8F1F-91373506C41C}"/>
              </a:ext>
            </a:extLst>
          </p:cNvPr>
          <p:cNvSpPr>
            <a:spLocks noGrp="1"/>
          </p:cNvSpPr>
          <p:nvPr>
            <p:ph type="ftr" sz="quarter" idx="11"/>
          </p:nvPr>
        </p:nvSpPr>
        <p:spPr>
          <a:xfrm>
            <a:off x="561110" y="6391838"/>
            <a:ext cx="10882714" cy="304801"/>
          </a:xfrm>
        </p:spPr>
        <p:txBody>
          <a:bodyPr/>
          <a:lstStyle/>
          <a:p>
            <a:r>
              <a:rPr lang="en-US" b="0" dirty="0">
                <a:solidFill>
                  <a:schemeClr val="tx1"/>
                </a:solidFill>
                <a:latin typeface="Calibri" panose="020F0502020204030204" pitchFamily="34" charset="0"/>
                <a:cs typeface="Calibri" panose="020F0502020204030204" pitchFamily="34" charset="0"/>
              </a:rPr>
              <a:t>29 common beginner errors on one page. (n.d.). </a:t>
            </a:r>
            <a:r>
              <a:rPr lang="en-US" b="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https://pythonforbiologists.com/29-common-beginner-errors-on-one-page</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Francis, A. (2019, June 21). Top 5 Challenges in Providing Managed Security. Channel Futures. </a:t>
            </a:r>
            <a:r>
              <a:rPr lang="en-US" b="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https://www.channelfutures.com/mssp-insider/top-5-challenges-in-providing-managed-security</a:t>
            </a:r>
            <a:endParaRPr lang="en-US" b="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58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294C-D102-CE4F-ADF5-0EE6930B4A36}"/>
              </a:ext>
            </a:extLst>
          </p:cNvPr>
          <p:cNvSpPr>
            <a:spLocks noGrp="1"/>
          </p:cNvSpPr>
          <p:nvPr>
            <p:ph type="title"/>
          </p:nvPr>
        </p:nvSpPr>
        <p:spPr/>
        <p:txBody>
          <a:bodyPr/>
          <a:lstStyle/>
          <a:p>
            <a:r>
              <a:rPr lang="en-US" dirty="0"/>
              <a:t>Real World Applications</a:t>
            </a:r>
          </a:p>
        </p:txBody>
      </p:sp>
      <p:pic>
        <p:nvPicPr>
          <p:cNvPr id="4" name="Picture 3">
            <a:extLst>
              <a:ext uri="{FF2B5EF4-FFF2-40B4-BE49-F238E27FC236}">
                <a16:creationId xmlns:a16="http://schemas.microsoft.com/office/drawing/2014/main" id="{269D0406-3A0B-E249-9C18-584358AB8AF7}"/>
              </a:ext>
            </a:extLst>
          </p:cNvPr>
          <p:cNvPicPr>
            <a:picLocks noChangeAspect="1"/>
          </p:cNvPicPr>
          <p:nvPr/>
        </p:nvPicPr>
        <p:blipFill>
          <a:blip r:embed="rId3"/>
          <a:stretch>
            <a:fillRect/>
          </a:stretch>
        </p:blipFill>
        <p:spPr>
          <a:xfrm>
            <a:off x="6163234" y="2398311"/>
            <a:ext cx="4716290" cy="32758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Footer Placeholder 4">
            <a:extLst>
              <a:ext uri="{FF2B5EF4-FFF2-40B4-BE49-F238E27FC236}">
                <a16:creationId xmlns:a16="http://schemas.microsoft.com/office/drawing/2014/main" id="{414CD5A6-9DF8-3946-956B-854578B9C916}"/>
              </a:ext>
            </a:extLst>
          </p:cNvPr>
          <p:cNvSpPr>
            <a:spLocks noGrp="1"/>
          </p:cNvSpPr>
          <p:nvPr>
            <p:ph type="ftr" sz="quarter" idx="11"/>
          </p:nvPr>
        </p:nvSpPr>
        <p:spPr>
          <a:xfrm>
            <a:off x="561110" y="6391838"/>
            <a:ext cx="9573490" cy="304801"/>
          </a:xfrm>
        </p:spPr>
        <p:txBody>
          <a:bodyPr/>
          <a:lstStyle/>
          <a:p>
            <a:r>
              <a:rPr lang="en-US" b="0" dirty="0">
                <a:solidFill>
                  <a:schemeClr val="tx1"/>
                </a:solidFill>
                <a:latin typeface="Calibri" panose="020F0502020204030204" pitchFamily="34" charset="0"/>
                <a:cs typeface="Calibri" panose="020F0502020204030204" pitchFamily="34" charset="0"/>
              </a:rPr>
              <a:t>Gopinath, S. (2019, May 22). Real World Use Cases of MongoDB. </a:t>
            </a:r>
            <a:r>
              <a:rPr lang="en-US" b="0" dirty="0" err="1">
                <a:solidFill>
                  <a:schemeClr val="tx1"/>
                </a:solidFill>
                <a:latin typeface="Calibri" panose="020F0502020204030204" pitchFamily="34" charset="0"/>
                <a:cs typeface="Calibri" panose="020F0502020204030204" pitchFamily="34" charset="0"/>
              </a:rPr>
              <a:t>Edureka</a:t>
            </a:r>
            <a:r>
              <a:rPr lang="en-US" b="0" dirty="0">
                <a:solidFill>
                  <a:schemeClr val="tx1"/>
                </a:solidFill>
                <a:latin typeface="Calibri" panose="020F0502020204030204" pitchFamily="34" charset="0"/>
                <a:cs typeface="Calibri" panose="020F0502020204030204" pitchFamily="34" charset="0"/>
              </a:rPr>
              <a:t>!. https://</a:t>
            </a:r>
            <a:r>
              <a:rPr lang="en-US" b="0" dirty="0" err="1">
                <a:solidFill>
                  <a:schemeClr val="tx1"/>
                </a:solidFill>
                <a:latin typeface="Calibri" panose="020F0502020204030204" pitchFamily="34" charset="0"/>
                <a:cs typeface="Calibri" panose="020F0502020204030204" pitchFamily="34" charset="0"/>
              </a:rPr>
              <a:t>www.edureka.co</a:t>
            </a:r>
            <a:r>
              <a:rPr lang="en-US" b="0" dirty="0">
                <a:solidFill>
                  <a:schemeClr val="tx1"/>
                </a:solidFill>
                <a:latin typeface="Calibri" panose="020F0502020204030204" pitchFamily="34" charset="0"/>
                <a:cs typeface="Calibri" panose="020F0502020204030204" pitchFamily="34" charset="0"/>
              </a:rPr>
              <a:t>/blog/real-world-use-cases-of-</a:t>
            </a:r>
            <a:r>
              <a:rPr lang="en-US" b="0" dirty="0" err="1">
                <a:solidFill>
                  <a:schemeClr val="tx1"/>
                </a:solidFill>
                <a:latin typeface="Calibri" panose="020F0502020204030204" pitchFamily="34" charset="0"/>
                <a:cs typeface="Calibri" panose="020F0502020204030204" pitchFamily="34" charset="0"/>
              </a:rPr>
              <a:t>mongodb</a:t>
            </a:r>
            <a:r>
              <a:rPr lang="en-US" b="0" dirty="0">
                <a:solidFill>
                  <a:schemeClr val="tx1"/>
                </a:solidFill>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DC4F2E99-A145-DA48-BF49-330A844474C8}"/>
              </a:ext>
            </a:extLst>
          </p:cNvPr>
          <p:cNvPicPr>
            <a:picLocks noChangeAspect="1"/>
          </p:cNvPicPr>
          <p:nvPr/>
        </p:nvPicPr>
        <p:blipFill>
          <a:blip r:embed="rId4"/>
          <a:stretch>
            <a:fillRect/>
          </a:stretch>
        </p:blipFill>
        <p:spPr>
          <a:xfrm>
            <a:off x="809574" y="2544546"/>
            <a:ext cx="5114362" cy="298337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0633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B26A-D6D4-2C46-BF7B-F19726AC9B55}"/>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60D939AE-D927-E34E-B6A9-CC4715A44E9E}"/>
              </a:ext>
            </a:extLst>
          </p:cNvPr>
          <p:cNvSpPr>
            <a:spLocks noGrp="1"/>
          </p:cNvSpPr>
          <p:nvPr>
            <p:ph idx="1"/>
          </p:nvPr>
        </p:nvSpPr>
        <p:spPr>
          <a:xfrm>
            <a:off x="1154954" y="2026508"/>
            <a:ext cx="8761413" cy="4648612"/>
          </a:xfrm>
        </p:spPr>
        <p:txBody>
          <a:bodyPr>
            <a:normAutofit fontScale="92500"/>
          </a:bodyPr>
          <a:lstStyle/>
          <a:p>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Anaconda Python Logo Clip Art. (n.d.). </a:t>
            </a:r>
            <a:r>
              <a:rPr lang="en-US" sz="1000" dirty="0">
                <a:solidFill>
                  <a:schemeClr val="tx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https://www.pinclipart.com/pindetail/oJhbJi_anaconda-python-logo-clipart/</a:t>
            </a:r>
            <a:endParaRPr lang="en-US" sz="1000" dirty="0">
              <a:solidFill>
                <a:schemeClr val="tx1"/>
              </a:solidFill>
              <a:latin typeface="Calibri" panose="020F0502020204030204" pitchFamily="34" charset="0"/>
              <a:cs typeface="Calibri" panose="020F0502020204030204" pitchFamily="34" charset="0"/>
            </a:endParaRPr>
          </a:p>
          <a:p>
            <a:r>
              <a:rPr lang="en-US" sz="1000" dirty="0" err="1">
                <a:solidFill>
                  <a:schemeClr val="tx1"/>
                </a:solidFill>
                <a:latin typeface="Calibri" panose="020F0502020204030204" pitchFamily="34" charset="0"/>
                <a:cs typeface="Calibri" panose="020F0502020204030204" pitchFamily="34" charset="0"/>
              </a:rPr>
              <a:t>Bandyliuk</a:t>
            </a:r>
            <a:r>
              <a:rPr lang="en-US" sz="1000" dirty="0">
                <a:solidFill>
                  <a:schemeClr val="tx1"/>
                </a:solidFill>
                <a:latin typeface="Calibri" panose="020F0502020204030204" pitchFamily="34" charset="0"/>
                <a:cs typeface="Calibri" panose="020F0502020204030204" pitchFamily="34" charset="0"/>
              </a:rPr>
              <a:t>. (2020, June 22). New </a:t>
            </a:r>
            <a:r>
              <a:rPr lang="en-US" sz="1000" dirty="0" err="1">
                <a:solidFill>
                  <a:schemeClr val="tx1"/>
                </a:solidFill>
                <a:latin typeface="Calibri" panose="020F0502020204030204" pitchFamily="34" charset="0"/>
                <a:cs typeface="Calibri" panose="020F0502020204030204" pitchFamily="34" charset="0"/>
              </a:rPr>
              <a:t>Xcode</a:t>
            </a:r>
            <a:r>
              <a:rPr lang="en-US" sz="1000" dirty="0">
                <a:solidFill>
                  <a:schemeClr val="tx1"/>
                </a:solidFill>
                <a:latin typeface="Calibri" panose="020F0502020204030204" pitchFamily="34" charset="0"/>
                <a:cs typeface="Calibri" panose="020F0502020204030204" pitchFamily="34" charset="0"/>
              </a:rPr>
              <a:t> Icon. Reddit. </a:t>
            </a:r>
            <a:r>
              <a:rPr lang="en-US" sz="10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https://www.reddit.com/r/swift/comments/hdy1wq/new_xcode_icon/</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Banerjee, A. (2018, February 22). Million Song Data Set Subset. Kaggle. </a:t>
            </a:r>
            <a:r>
              <a:rPr lang="en-US" sz="100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https://www.kaggle.com/anuragbanerjee/million-song-data-set-subset</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Brody, A. (2017, March 9). SQL Vs NoSQL: The Differences Explained. panoply blog. </a:t>
            </a:r>
            <a:r>
              <a:rPr lang="en-US" sz="10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https://blog.panoply.io/sql-or-nosql-that-is-the-question#:~:text=Reasons%20to%20Use%20a%20NoSQL,1</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Data Science Proof of Concept. (n.d.). </a:t>
            </a:r>
            <a:r>
              <a:rPr lang="en-US" sz="10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https://www.element61.be/en/competence/data-science-proof-concept</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Francis, A. (2019, June 21). Top 5 Challenges in Providing Managed Security. Channel Futures. </a:t>
            </a:r>
            <a:r>
              <a:rPr lang="en-US" sz="1000"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https://www.channelfutures.com/mssp-insider/top-5-challenges-in-providing-managed-security</a:t>
            </a:r>
            <a:endParaRPr lang="en-US" sz="1000" dirty="0">
              <a:solidFill>
                <a:schemeClr val="tx1"/>
              </a:solidFill>
              <a:latin typeface="Calibri" panose="020F0502020204030204" pitchFamily="34" charset="0"/>
              <a:cs typeface="Calibri" panose="020F0502020204030204" pitchFamily="34" charset="0"/>
            </a:endParaRPr>
          </a:p>
          <a:p>
            <a:r>
              <a:rPr lang="en-US" sz="1100" dirty="0">
                <a:solidFill>
                  <a:schemeClr val="tx1"/>
                </a:solidFill>
                <a:latin typeface="Calibri" panose="020F0502020204030204" pitchFamily="34" charset="0"/>
                <a:cs typeface="Calibri" panose="020F0502020204030204" pitchFamily="34" charset="0"/>
              </a:rPr>
              <a:t>Gopinath, S. (2019, May 22). Real World Use Cases of MongoDB. </a:t>
            </a:r>
            <a:r>
              <a:rPr lang="en-US" sz="1100" dirty="0" err="1">
                <a:solidFill>
                  <a:schemeClr val="tx1"/>
                </a:solidFill>
                <a:latin typeface="Calibri" panose="020F0502020204030204" pitchFamily="34" charset="0"/>
                <a:cs typeface="Calibri" panose="020F0502020204030204" pitchFamily="34" charset="0"/>
              </a:rPr>
              <a:t>Edureka</a:t>
            </a:r>
            <a:r>
              <a:rPr lang="en-US" sz="1100" dirty="0">
                <a:solidFill>
                  <a:schemeClr val="tx1"/>
                </a:solidFill>
                <a:latin typeface="Calibri" panose="020F0502020204030204" pitchFamily="34" charset="0"/>
                <a:cs typeface="Calibri" panose="020F0502020204030204" pitchFamily="34" charset="0"/>
              </a:rPr>
              <a:t>!. https://</a:t>
            </a:r>
            <a:r>
              <a:rPr lang="en-US" sz="1100" dirty="0" err="1">
                <a:solidFill>
                  <a:schemeClr val="tx1"/>
                </a:solidFill>
                <a:latin typeface="Calibri" panose="020F0502020204030204" pitchFamily="34" charset="0"/>
                <a:cs typeface="Calibri" panose="020F0502020204030204" pitchFamily="34" charset="0"/>
              </a:rPr>
              <a:t>www.edureka.co</a:t>
            </a:r>
            <a:r>
              <a:rPr lang="en-US" sz="1100" dirty="0">
                <a:solidFill>
                  <a:schemeClr val="tx1"/>
                </a:solidFill>
                <a:latin typeface="Calibri" panose="020F0502020204030204" pitchFamily="34" charset="0"/>
                <a:cs typeface="Calibri" panose="020F0502020204030204" pitchFamily="34" charset="0"/>
              </a:rPr>
              <a:t>/blog/real-world-use-cases-of-</a:t>
            </a:r>
            <a:r>
              <a:rPr lang="en-US" sz="1100" dirty="0" err="1">
                <a:solidFill>
                  <a:schemeClr val="tx1"/>
                </a:solidFill>
                <a:latin typeface="Calibri" panose="020F0502020204030204" pitchFamily="34" charset="0"/>
                <a:cs typeface="Calibri" panose="020F0502020204030204" pitchFamily="34" charset="0"/>
              </a:rPr>
              <a:t>mongodb</a:t>
            </a:r>
            <a:r>
              <a:rPr lang="en-US" sz="1100" dirty="0">
                <a:solidFill>
                  <a:schemeClr val="tx1"/>
                </a:solidFill>
                <a:latin typeface="Calibri" panose="020F0502020204030204" pitchFamily="34" charset="0"/>
                <a:cs typeface="Calibri" panose="020F0502020204030204" pitchFamily="34" charset="0"/>
              </a:rPr>
              <a:t>/</a:t>
            </a:r>
          </a:p>
          <a:p>
            <a:r>
              <a:rPr lang="en-US" sz="1000" dirty="0">
                <a:solidFill>
                  <a:schemeClr val="tx1"/>
                </a:solidFill>
                <a:latin typeface="Calibri" panose="020F0502020204030204" pitchFamily="34" charset="0"/>
                <a:cs typeface="Calibri" panose="020F0502020204030204" pitchFamily="34" charset="0"/>
              </a:rPr>
              <a:t>Hemphill, K. (2020, April 17). How to use Terminal on Mac. Macworld. </a:t>
            </a:r>
            <a:r>
              <a:rPr lang="en-US" sz="1000" dirty="0">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https://www.macworld.co.uk/how-to/how-use-terminal-on-mac-3608274/</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Maddow, R. (2016). </a:t>
            </a:r>
            <a:r>
              <a:rPr lang="en-US" sz="1000" dirty="0" err="1">
                <a:solidFill>
                  <a:schemeClr val="tx1"/>
                </a:solidFill>
                <a:latin typeface="Calibri" panose="020F0502020204030204" pitchFamily="34" charset="0"/>
                <a:cs typeface="Calibri" panose="020F0502020204030204" pitchFamily="34" charset="0"/>
              </a:rPr>
              <a:t>Mongodb</a:t>
            </a:r>
            <a:r>
              <a:rPr lang="en-US" sz="1000" dirty="0">
                <a:solidFill>
                  <a:schemeClr val="tx1"/>
                </a:solidFill>
                <a:latin typeface="Calibri" panose="020F0502020204030204" pitchFamily="34" charset="0"/>
                <a:cs typeface="Calibri" panose="020F0502020204030204" pitchFamily="34" charset="0"/>
              </a:rPr>
              <a:t> Logo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Transparent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a:t>
            </a:r>
            <a:r>
              <a:rPr lang="en-US" sz="1000" dirty="0" err="1">
                <a:solidFill>
                  <a:schemeClr val="tx1"/>
                </a:solidFill>
                <a:latin typeface="Calibri" panose="020F0502020204030204" pitchFamily="34" charset="0"/>
                <a:cs typeface="Calibri" panose="020F0502020204030204" pitchFamily="34" charset="0"/>
              </a:rPr>
              <a:t>vhv.rs</a:t>
            </a:r>
            <a:r>
              <a:rPr lang="en-US" sz="1000" dirty="0">
                <a:solidFill>
                  <a:schemeClr val="tx1"/>
                </a:solidFill>
                <a:latin typeface="Calibri" panose="020F0502020204030204" pitchFamily="34" charset="0"/>
                <a:cs typeface="Calibri" panose="020F0502020204030204" pitchFamily="34" charset="0"/>
              </a:rPr>
              <a:t>. </a:t>
            </a:r>
            <a:r>
              <a:rPr lang="en-US" sz="1000" dirty="0">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https://www.vhv.rs/viewpic/mmRJbm_mongodb-logo-png-transparent-png/</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N.A. (2020). MongoDB System Properties. DB-Engines. </a:t>
            </a:r>
            <a:r>
              <a:rPr lang="en-US" sz="1000" dirty="0">
                <a:solidFill>
                  <a:schemeClr val="tx1"/>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https://db-engines.com/en/system/MongoDB</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The Missing Package Manager for macOS (or Linux) – Homebrew. (n.d.). </a:t>
            </a:r>
            <a:r>
              <a:rPr lang="en-US" sz="1000" dirty="0">
                <a:solidFill>
                  <a:schemeClr val="tx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https://brew.sh/</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MongoDB NoSQL Document-oriented database, </a:t>
            </a:r>
            <a:r>
              <a:rPr lang="en-US" sz="1000" dirty="0" err="1">
                <a:solidFill>
                  <a:schemeClr val="tx1"/>
                </a:solidFill>
                <a:latin typeface="Calibri" panose="020F0502020204030204" pitchFamily="34" charset="0"/>
                <a:cs typeface="Calibri" panose="020F0502020204030204" pitchFamily="34" charset="0"/>
              </a:rPr>
              <a:t>nosql</a:t>
            </a:r>
            <a:r>
              <a:rPr lang="en-US" sz="1000" dirty="0">
                <a:solidFill>
                  <a:schemeClr val="tx1"/>
                </a:solidFill>
                <a:latin typeface="Calibri" panose="020F0502020204030204" pitchFamily="34" charset="0"/>
                <a:cs typeface="Calibri" panose="020F0502020204030204" pitchFamily="34" charset="0"/>
              </a:rPr>
              <a:t> icon, leaf, grass, business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a:t>
            </a:r>
            <a:r>
              <a:rPr lang="en-US" sz="1000" dirty="0" err="1">
                <a:solidFill>
                  <a:schemeClr val="tx1"/>
                </a:solidFill>
                <a:latin typeface="Calibri" panose="020F0502020204030204" pitchFamily="34" charset="0"/>
                <a:cs typeface="Calibri" panose="020F0502020204030204" pitchFamily="34" charset="0"/>
              </a:rPr>
              <a:t>pngwing</a:t>
            </a:r>
            <a:r>
              <a:rPr lang="en-US" sz="1000" dirty="0">
                <a:solidFill>
                  <a:schemeClr val="tx1"/>
                </a:solidFill>
                <a:latin typeface="Calibri" panose="020F0502020204030204" pitchFamily="34" charset="0"/>
                <a:cs typeface="Calibri" panose="020F0502020204030204" pitchFamily="34" charset="0"/>
              </a:rPr>
              <a:t>. (n.d.). </a:t>
            </a:r>
            <a:r>
              <a:rPr lang="en-US" sz="1000" dirty="0">
                <a:solidFill>
                  <a:schemeClr val="tx1"/>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https://www.pngwing.com/en/free-png-deuul/download</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Python Logo Clipart Transparent Background -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Download. (n.d.). </a:t>
            </a:r>
            <a:r>
              <a:rPr lang="en-US" sz="1000" dirty="0">
                <a:solidFill>
                  <a:schemeClr val="tx1"/>
                </a:solidFill>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https://www.pinclipart.com/pindetail/wxihmx_python-logo-clipart-transparent-background-png-download/</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Python Logo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a:t>
            </a:r>
            <a:r>
              <a:rPr lang="en-US" sz="1000" dirty="0" err="1">
                <a:solidFill>
                  <a:schemeClr val="tx1"/>
                </a:solidFill>
                <a:latin typeface="Calibri" panose="020F0502020204030204" pitchFamily="34" charset="0"/>
                <a:cs typeface="Calibri" panose="020F0502020204030204" pitchFamily="34" charset="0"/>
              </a:rPr>
              <a:t>spyder</a:t>
            </a:r>
            <a:r>
              <a:rPr lang="en-US" sz="1000" dirty="0">
                <a:solidFill>
                  <a:schemeClr val="tx1"/>
                </a:solidFill>
                <a:latin typeface="Calibri" panose="020F0502020204030204" pitchFamily="34" charset="0"/>
                <a:cs typeface="Calibri" panose="020F0502020204030204" pitchFamily="34" charset="0"/>
              </a:rPr>
              <a:t> Logo - Spyder Python Icon, Transparent </a:t>
            </a:r>
            <a:r>
              <a:rPr lang="en-US" sz="1000" dirty="0" err="1">
                <a:solidFill>
                  <a:schemeClr val="tx1"/>
                </a:solidFill>
                <a:latin typeface="Calibri" panose="020F0502020204030204" pitchFamily="34" charset="0"/>
                <a:cs typeface="Calibri" panose="020F0502020204030204" pitchFamily="34" charset="0"/>
              </a:rPr>
              <a:t>Png</a:t>
            </a:r>
            <a:r>
              <a:rPr lang="en-US" sz="1000" dirty="0">
                <a:solidFill>
                  <a:schemeClr val="tx1"/>
                </a:solidFill>
                <a:latin typeface="Calibri" panose="020F0502020204030204" pitchFamily="34" charset="0"/>
                <a:cs typeface="Calibri" panose="020F0502020204030204" pitchFamily="34" charset="0"/>
              </a:rPr>
              <a:t>. (n.d.). </a:t>
            </a:r>
            <a:r>
              <a:rPr lang="en-US" sz="1000" dirty="0">
                <a:solidFill>
                  <a:schemeClr val="tx1"/>
                </a:solidFill>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https://www.vhv.rs/viewpic/iTiiJow_python-logo-png-spyder-logo-spyder-python-icon/</a:t>
            </a:r>
            <a:endParaRPr lang="en-US" sz="1000" dirty="0">
              <a:solidFill>
                <a:schemeClr val="tx1"/>
              </a:solidFill>
              <a:latin typeface="Calibri" panose="020F0502020204030204" pitchFamily="34" charset="0"/>
              <a:cs typeface="Calibri" panose="020F0502020204030204" pitchFamily="34" charset="0"/>
            </a:endParaRPr>
          </a:p>
          <a:p>
            <a:r>
              <a:rPr lang="en-US" sz="1000" dirty="0" err="1">
                <a:solidFill>
                  <a:schemeClr val="tx1"/>
                </a:solidFill>
                <a:latin typeface="Calibri" panose="020F0502020204030204" pitchFamily="34" charset="0"/>
                <a:cs typeface="Calibri" panose="020F0502020204030204" pitchFamily="34" charset="0"/>
              </a:rPr>
              <a:t>Singaram</a:t>
            </a:r>
            <a:r>
              <a:rPr lang="en-US" sz="1000" dirty="0">
                <a:solidFill>
                  <a:schemeClr val="tx1"/>
                </a:solidFill>
                <a:latin typeface="Calibri" panose="020F0502020204030204" pitchFamily="34" charset="0"/>
                <a:cs typeface="Calibri" panose="020F0502020204030204" pitchFamily="34" charset="0"/>
              </a:rPr>
              <a:t> M. and </a:t>
            </a:r>
            <a:r>
              <a:rPr lang="en-US" sz="1000" dirty="0" err="1">
                <a:solidFill>
                  <a:schemeClr val="tx1"/>
                </a:solidFill>
                <a:latin typeface="Calibri" panose="020F0502020204030204" pitchFamily="34" charset="0"/>
                <a:cs typeface="Calibri" panose="020F0502020204030204" pitchFamily="34" charset="0"/>
              </a:rPr>
              <a:t>Prathistha</a:t>
            </a:r>
            <a:r>
              <a:rPr lang="en-US" sz="1000" dirty="0">
                <a:solidFill>
                  <a:schemeClr val="tx1"/>
                </a:solidFill>
                <a:latin typeface="Calibri" panose="020F0502020204030204" pitchFamily="34" charset="0"/>
                <a:cs typeface="Calibri" panose="020F0502020204030204" pitchFamily="34" charset="0"/>
              </a:rPr>
              <a:t> J. What is the Difference between Proof of Concept and Prototype?. Entrepreneur India. </a:t>
            </a:r>
            <a:r>
              <a:rPr lang="en-US" sz="1000" dirty="0">
                <a:solidFill>
                  <a:schemeClr val="tx1"/>
                </a:solidFill>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https://www.entrepreneur.com/article/307454</a:t>
            </a:r>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pPr marL="0" indent="0">
              <a:buNone/>
            </a:pPr>
            <a:endParaRPr lang="en-US" sz="1000" dirty="0">
              <a:solidFill>
                <a:schemeClr val="tx1"/>
              </a:solidFill>
              <a:latin typeface="Calibri" panose="020F0502020204030204" pitchFamily="34" charset="0"/>
              <a:cs typeface="Calibri" panose="020F0502020204030204" pitchFamily="34" charset="0"/>
            </a:endParaRPr>
          </a:p>
          <a:p>
            <a:endParaRPr lang="en-US" sz="12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318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48FD-7EE3-CA4D-ADF2-7BCADE257BD9}"/>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15D9FCD6-7A5D-154C-8D50-152670916EB5}"/>
              </a:ext>
            </a:extLst>
          </p:cNvPr>
          <p:cNvSpPr>
            <a:spLocks noGrp="1"/>
          </p:cNvSpPr>
          <p:nvPr>
            <p:ph idx="1"/>
          </p:nvPr>
        </p:nvSpPr>
        <p:spPr/>
        <p:txBody>
          <a:bodyPr/>
          <a:lstStyle/>
          <a:p>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Thierry, B. et al., (2011, February 8). The Million Song Dataset. </a:t>
            </a:r>
            <a:r>
              <a:rPr lang="en-US" sz="1000" dirty="0">
                <a:solidFill>
                  <a:schemeClr val="tx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http://millionsongdataset.com/pages/getting-dataset/#subset</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Thierry, B. et al., (2011 , February 8). The Million Song Dataset. </a:t>
            </a:r>
            <a:r>
              <a:rPr lang="en-US" sz="10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http://millionsongdataset.com/pages/example-track-description/</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Virga, F. (2019, February 1). Deploy and Secure MongoDB on Atlas. </a:t>
            </a:r>
            <a:r>
              <a:rPr lang="en-US" sz="1000" dirty="0" err="1">
                <a:solidFill>
                  <a:schemeClr val="tx1"/>
                </a:solidFill>
                <a:latin typeface="Calibri" panose="020F0502020204030204" pitchFamily="34" charset="0"/>
                <a:cs typeface="Calibri" panose="020F0502020204030204" pitchFamily="34" charset="0"/>
              </a:rPr>
              <a:t>Gitconnected</a:t>
            </a:r>
            <a:r>
              <a:rPr lang="en-US" sz="1000" dirty="0">
                <a:solidFill>
                  <a:schemeClr val="tx1"/>
                </a:solidFill>
                <a:latin typeface="Calibri" panose="020F0502020204030204" pitchFamily="34" charset="0"/>
                <a:cs typeface="Calibri" panose="020F0502020204030204" pitchFamily="34" charset="0"/>
              </a:rPr>
              <a:t>. </a:t>
            </a:r>
            <a:r>
              <a:rPr lang="en-US" sz="100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https://levelup.gitconnected.com/part-2-deploy-and-secure-mongodb-on-atlas-4820d539a1dc</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What Is MongoDB?. (n.d.). </a:t>
            </a:r>
            <a:r>
              <a:rPr lang="en-US" sz="10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https://www.educba.com/what-is-mongodb/</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White, L. (2019, December 5). SQL Vs NoSQL - Which Is Best For You?. </a:t>
            </a:r>
            <a:r>
              <a:rPr lang="en-US" sz="1000" dirty="0" err="1">
                <a:solidFill>
                  <a:schemeClr val="tx1"/>
                </a:solidFill>
                <a:latin typeface="Calibri" panose="020F0502020204030204" pitchFamily="34" charset="0"/>
                <a:cs typeface="Calibri" panose="020F0502020204030204" pitchFamily="34" charset="0"/>
              </a:rPr>
              <a:t>Codesera</a:t>
            </a:r>
            <a:r>
              <a:rPr lang="en-US" sz="1000" dirty="0">
                <a:solidFill>
                  <a:schemeClr val="tx1"/>
                </a:solidFill>
                <a:latin typeface="Calibri" panose="020F0502020204030204" pitchFamily="34" charset="0"/>
                <a:cs typeface="Calibri" panose="020F0502020204030204" pitchFamily="34" charset="0"/>
              </a:rPr>
              <a:t>. </a:t>
            </a:r>
            <a:r>
              <a:rPr lang="en-US" sz="100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https://codersera.com/blog/sql-vs-nosql-comparision/</a:t>
            </a:r>
            <a:endParaRPr lang="en-US" sz="1000" dirty="0">
              <a:solidFill>
                <a:schemeClr val="tx1"/>
              </a:solidFill>
              <a:latin typeface="Calibri" panose="020F0502020204030204" pitchFamily="34" charset="0"/>
              <a:cs typeface="Calibri" panose="020F0502020204030204" pitchFamily="34" charset="0"/>
            </a:endParaRPr>
          </a:p>
          <a:p>
            <a:r>
              <a:rPr lang="en-US" sz="1000" dirty="0">
                <a:solidFill>
                  <a:schemeClr val="tx1"/>
                </a:solidFill>
                <a:latin typeface="Calibri" panose="020F0502020204030204" pitchFamily="34" charset="0"/>
                <a:cs typeface="Calibri" panose="020F0502020204030204" pitchFamily="34" charset="0"/>
              </a:rPr>
              <a:t>29 common beginner errors on one page. (n.d.). </a:t>
            </a:r>
            <a:r>
              <a:rPr lang="en-US" sz="1000"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https://pythonforbiologists.com/29-common-beginner-errors-on-one-page</a:t>
            </a:r>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sz="1000"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6830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1DEB-3FA2-3E40-889F-4A2EA1A19B5F}"/>
              </a:ext>
            </a:extLst>
          </p:cNvPr>
          <p:cNvSpPr>
            <a:spLocks noGrp="1"/>
          </p:cNvSpPr>
          <p:nvPr>
            <p:ph type="title"/>
          </p:nvPr>
        </p:nvSpPr>
        <p:spPr>
          <a:xfrm>
            <a:off x="1154954" y="973667"/>
            <a:ext cx="8761413" cy="1045031"/>
          </a:xfrm>
        </p:spPr>
        <p:txBody>
          <a:bodyPr/>
          <a:lstStyle/>
          <a:p>
            <a:pPr algn="ctr"/>
            <a:r>
              <a:rPr lang="en-US" dirty="0"/>
              <a:t>Area of Focus: NoSQL, specifically MongoDB</a:t>
            </a:r>
          </a:p>
        </p:txBody>
      </p:sp>
      <p:pic>
        <p:nvPicPr>
          <p:cNvPr id="6" name="Picture 5">
            <a:extLst>
              <a:ext uri="{FF2B5EF4-FFF2-40B4-BE49-F238E27FC236}">
                <a16:creationId xmlns:a16="http://schemas.microsoft.com/office/drawing/2014/main" id="{5F1E1CA3-B45A-B64F-8E2B-52071AD95ECA}"/>
              </a:ext>
            </a:extLst>
          </p:cNvPr>
          <p:cNvPicPr>
            <a:picLocks noChangeAspect="1"/>
          </p:cNvPicPr>
          <p:nvPr/>
        </p:nvPicPr>
        <p:blipFill>
          <a:blip r:embed="rId3"/>
          <a:stretch>
            <a:fillRect/>
          </a:stretch>
        </p:blipFill>
        <p:spPr>
          <a:xfrm>
            <a:off x="1742302" y="2018699"/>
            <a:ext cx="2014152" cy="532351"/>
          </a:xfrm>
          <a:prstGeom prst="rect">
            <a:avLst/>
          </a:prstGeom>
        </p:spPr>
      </p:pic>
      <p:sp>
        <p:nvSpPr>
          <p:cNvPr id="7" name="Footer Placeholder 6">
            <a:extLst>
              <a:ext uri="{FF2B5EF4-FFF2-40B4-BE49-F238E27FC236}">
                <a16:creationId xmlns:a16="http://schemas.microsoft.com/office/drawing/2014/main" id="{993358BA-0A10-6D45-8F46-77FC99CAF72C}"/>
              </a:ext>
            </a:extLst>
          </p:cNvPr>
          <p:cNvSpPr>
            <a:spLocks noGrp="1"/>
          </p:cNvSpPr>
          <p:nvPr>
            <p:ph type="ftr" sz="quarter" idx="11"/>
          </p:nvPr>
        </p:nvSpPr>
        <p:spPr>
          <a:xfrm>
            <a:off x="561110" y="6391838"/>
            <a:ext cx="10544533" cy="304801"/>
          </a:xfrm>
        </p:spPr>
        <p:txBody>
          <a:bodyPr/>
          <a:lstStyle/>
          <a:p>
            <a:r>
              <a:rPr lang="en-US" b="0" dirty="0">
                <a:solidFill>
                  <a:schemeClr val="tx1"/>
                </a:solidFill>
                <a:latin typeface="Calibri" panose="020F0502020204030204" pitchFamily="34" charset="0"/>
                <a:cs typeface="Calibri" panose="020F0502020204030204" pitchFamily="34" charset="0"/>
              </a:rPr>
              <a:t>Maddow, R. (2016). </a:t>
            </a:r>
            <a:r>
              <a:rPr lang="en-US" b="0" dirty="0" err="1">
                <a:solidFill>
                  <a:schemeClr val="tx1"/>
                </a:solidFill>
                <a:latin typeface="Calibri" panose="020F0502020204030204" pitchFamily="34" charset="0"/>
                <a:cs typeface="Calibri" panose="020F0502020204030204" pitchFamily="34" charset="0"/>
              </a:rPr>
              <a:t>Mongodb</a:t>
            </a:r>
            <a:r>
              <a:rPr lang="en-US" b="0" dirty="0">
                <a:solidFill>
                  <a:schemeClr val="tx1"/>
                </a:solidFill>
                <a:latin typeface="Calibri" panose="020F0502020204030204" pitchFamily="34" charset="0"/>
                <a:cs typeface="Calibri" panose="020F0502020204030204" pitchFamily="34" charset="0"/>
              </a:rPr>
              <a:t> Logo </a:t>
            </a:r>
            <a:r>
              <a:rPr lang="en-US" b="0" dirty="0" err="1">
                <a:solidFill>
                  <a:schemeClr val="tx1"/>
                </a:solidFill>
                <a:latin typeface="Calibri" panose="020F0502020204030204" pitchFamily="34" charset="0"/>
                <a:cs typeface="Calibri" panose="020F0502020204030204" pitchFamily="34" charset="0"/>
              </a:rPr>
              <a:t>Png</a:t>
            </a:r>
            <a:r>
              <a:rPr lang="en-US" b="0" dirty="0">
                <a:solidFill>
                  <a:schemeClr val="tx1"/>
                </a:solidFill>
                <a:latin typeface="Calibri" panose="020F0502020204030204" pitchFamily="34" charset="0"/>
                <a:cs typeface="Calibri" panose="020F0502020204030204" pitchFamily="34" charset="0"/>
              </a:rPr>
              <a:t>, Transparent </a:t>
            </a:r>
            <a:r>
              <a:rPr lang="en-US" b="0" dirty="0" err="1">
                <a:solidFill>
                  <a:schemeClr val="tx1"/>
                </a:solidFill>
                <a:latin typeface="Calibri" panose="020F0502020204030204" pitchFamily="34" charset="0"/>
                <a:cs typeface="Calibri" panose="020F0502020204030204" pitchFamily="34" charset="0"/>
              </a:rPr>
              <a:t>Png</a:t>
            </a:r>
            <a:r>
              <a:rPr lang="en-US" b="0" dirty="0">
                <a:solidFill>
                  <a:schemeClr val="tx1"/>
                </a:solidFill>
                <a:latin typeface="Calibri" panose="020F0502020204030204" pitchFamily="34" charset="0"/>
                <a:cs typeface="Calibri" panose="020F0502020204030204" pitchFamily="34" charset="0"/>
              </a:rPr>
              <a:t>. </a:t>
            </a:r>
            <a:r>
              <a:rPr lang="en-US" b="0" dirty="0" err="1">
                <a:solidFill>
                  <a:schemeClr val="tx1"/>
                </a:solidFill>
                <a:latin typeface="Calibri" panose="020F0502020204030204" pitchFamily="34" charset="0"/>
                <a:cs typeface="Calibri" panose="020F0502020204030204" pitchFamily="34" charset="0"/>
              </a:rPr>
              <a:t>vhv.rs</a:t>
            </a:r>
            <a:r>
              <a:rPr lang="en-US" b="0" dirty="0">
                <a:solidFill>
                  <a:schemeClr val="tx1"/>
                </a:solidFill>
                <a:latin typeface="Calibri" panose="020F0502020204030204" pitchFamily="34" charset="0"/>
                <a:cs typeface="Calibri" panose="020F0502020204030204" pitchFamily="34" charset="0"/>
              </a:rPr>
              <a:t>. </a:t>
            </a:r>
            <a:r>
              <a:rPr lang="en-US" b="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https://www.vhv.rs/viewpic/mmRJbm_mongodb-logo-png-transparent-png/</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N.A. (2020). MongoDB System Properties. DB-Engines. </a:t>
            </a:r>
            <a:r>
              <a:rPr lang="en-US" b="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https://db-engines.com/en/system/MongoDB</a:t>
            </a:r>
            <a:endParaRPr lang="en-US" b="0" dirty="0">
              <a:solidFill>
                <a:schemeClr val="tx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90D763BE-F010-904B-BE4E-C8932EB3072F}"/>
              </a:ext>
            </a:extLst>
          </p:cNvPr>
          <p:cNvPicPr>
            <a:picLocks noChangeAspect="1"/>
          </p:cNvPicPr>
          <p:nvPr/>
        </p:nvPicPr>
        <p:blipFill>
          <a:blip r:embed="rId6"/>
          <a:stretch>
            <a:fillRect/>
          </a:stretch>
        </p:blipFill>
        <p:spPr>
          <a:xfrm>
            <a:off x="1742302" y="2551050"/>
            <a:ext cx="8992519" cy="3726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999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edge">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2DEF-D6E5-3B4C-8BC5-FB89962FFC70}"/>
              </a:ext>
            </a:extLst>
          </p:cNvPr>
          <p:cNvSpPr>
            <a:spLocks noGrp="1"/>
          </p:cNvSpPr>
          <p:nvPr>
            <p:ph type="title"/>
          </p:nvPr>
        </p:nvSpPr>
        <p:spPr/>
        <p:txBody>
          <a:bodyPr/>
          <a:lstStyle/>
          <a:p>
            <a:pPr algn="ctr"/>
            <a:r>
              <a:rPr lang="en-US" dirty="0"/>
              <a:t>Proof of Concept</a:t>
            </a:r>
          </a:p>
        </p:txBody>
      </p:sp>
      <p:pic>
        <p:nvPicPr>
          <p:cNvPr id="4" name="Picture 3">
            <a:extLst>
              <a:ext uri="{FF2B5EF4-FFF2-40B4-BE49-F238E27FC236}">
                <a16:creationId xmlns:a16="http://schemas.microsoft.com/office/drawing/2014/main" id="{C3ED8AE3-75C8-AE43-90B0-2A8737E7B6F2}"/>
              </a:ext>
            </a:extLst>
          </p:cNvPr>
          <p:cNvPicPr>
            <a:picLocks noChangeAspect="1"/>
          </p:cNvPicPr>
          <p:nvPr/>
        </p:nvPicPr>
        <p:blipFill>
          <a:blip r:embed="rId3"/>
          <a:stretch>
            <a:fillRect/>
          </a:stretch>
        </p:blipFill>
        <p:spPr>
          <a:xfrm>
            <a:off x="6777574" y="2804984"/>
            <a:ext cx="4493223" cy="2833794"/>
          </a:xfrm>
          <a:prstGeom prst="rect">
            <a:avLst/>
          </a:prstGeom>
        </p:spPr>
      </p:pic>
      <p:sp>
        <p:nvSpPr>
          <p:cNvPr id="5" name="Footer Placeholder 4">
            <a:extLst>
              <a:ext uri="{FF2B5EF4-FFF2-40B4-BE49-F238E27FC236}">
                <a16:creationId xmlns:a16="http://schemas.microsoft.com/office/drawing/2014/main" id="{875BD1DA-3433-7340-AEA7-6DED8F6B292F}"/>
              </a:ext>
            </a:extLst>
          </p:cNvPr>
          <p:cNvSpPr>
            <a:spLocks noGrp="1"/>
          </p:cNvSpPr>
          <p:nvPr>
            <p:ph type="ftr" sz="quarter" idx="11"/>
          </p:nvPr>
        </p:nvSpPr>
        <p:spPr>
          <a:xfrm>
            <a:off x="561110" y="6391838"/>
            <a:ext cx="10399333" cy="304801"/>
          </a:xfrm>
        </p:spPr>
        <p:txBody>
          <a:bodyPr/>
          <a:lstStyle/>
          <a:p>
            <a:r>
              <a:rPr lang="en-US" b="0" dirty="0" err="1">
                <a:solidFill>
                  <a:schemeClr val="tx1"/>
                </a:solidFill>
                <a:latin typeface="Calibri" panose="020F0502020204030204" pitchFamily="34" charset="0"/>
                <a:cs typeface="Calibri" panose="020F0502020204030204" pitchFamily="34" charset="0"/>
              </a:rPr>
              <a:t>Singaram</a:t>
            </a:r>
            <a:r>
              <a:rPr lang="en-US" b="0" dirty="0">
                <a:solidFill>
                  <a:schemeClr val="tx1"/>
                </a:solidFill>
                <a:latin typeface="Calibri" panose="020F0502020204030204" pitchFamily="34" charset="0"/>
                <a:cs typeface="Calibri" panose="020F0502020204030204" pitchFamily="34" charset="0"/>
              </a:rPr>
              <a:t> M. and </a:t>
            </a:r>
            <a:r>
              <a:rPr lang="en-US" b="0" dirty="0" err="1">
                <a:solidFill>
                  <a:schemeClr val="tx1"/>
                </a:solidFill>
                <a:latin typeface="Calibri" panose="020F0502020204030204" pitchFamily="34" charset="0"/>
                <a:cs typeface="Calibri" panose="020F0502020204030204" pitchFamily="34" charset="0"/>
              </a:rPr>
              <a:t>Prathistha</a:t>
            </a:r>
            <a:r>
              <a:rPr lang="en-US" b="0" dirty="0">
                <a:solidFill>
                  <a:schemeClr val="tx1"/>
                </a:solidFill>
                <a:latin typeface="Calibri" panose="020F0502020204030204" pitchFamily="34" charset="0"/>
                <a:cs typeface="Calibri" panose="020F0502020204030204" pitchFamily="34" charset="0"/>
              </a:rPr>
              <a:t> J. What is the Difference between Proof of Concept and Prototype?. Entrepreneur India. </a:t>
            </a:r>
            <a:r>
              <a:rPr lang="en-US" b="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https://www.entrepreneur.com/article/307454</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Data Science Proof of Concept. (n.d.). https://www.element61.be/</a:t>
            </a:r>
            <a:r>
              <a:rPr lang="en-US" b="0" dirty="0" err="1">
                <a:solidFill>
                  <a:schemeClr val="tx1"/>
                </a:solidFill>
                <a:latin typeface="Calibri" panose="020F0502020204030204" pitchFamily="34" charset="0"/>
                <a:cs typeface="Calibri" panose="020F0502020204030204" pitchFamily="34" charset="0"/>
              </a:rPr>
              <a:t>en</a:t>
            </a:r>
            <a:r>
              <a:rPr lang="en-US" b="0" dirty="0">
                <a:solidFill>
                  <a:schemeClr val="tx1"/>
                </a:solidFill>
                <a:latin typeface="Calibri" panose="020F0502020204030204" pitchFamily="34" charset="0"/>
                <a:cs typeface="Calibri" panose="020F0502020204030204" pitchFamily="34" charset="0"/>
              </a:rPr>
              <a:t>/competence/data-science-proof-concept</a:t>
            </a:r>
          </a:p>
        </p:txBody>
      </p:sp>
      <p:pic>
        <p:nvPicPr>
          <p:cNvPr id="6" name="Picture 5">
            <a:extLst>
              <a:ext uri="{FF2B5EF4-FFF2-40B4-BE49-F238E27FC236}">
                <a16:creationId xmlns:a16="http://schemas.microsoft.com/office/drawing/2014/main" id="{5B1B40D9-28E1-6741-9D70-72CCE0564D6C}"/>
              </a:ext>
            </a:extLst>
          </p:cNvPr>
          <p:cNvPicPr>
            <a:picLocks noChangeAspect="1"/>
          </p:cNvPicPr>
          <p:nvPr/>
        </p:nvPicPr>
        <p:blipFill>
          <a:blip r:embed="rId5"/>
          <a:stretch>
            <a:fillRect/>
          </a:stretch>
        </p:blipFill>
        <p:spPr>
          <a:xfrm>
            <a:off x="1056099" y="2804984"/>
            <a:ext cx="5819995" cy="2997298"/>
          </a:xfrm>
          <a:prstGeom prst="rect">
            <a:avLst/>
          </a:prstGeom>
        </p:spPr>
      </p:pic>
    </p:spTree>
    <p:extLst>
      <p:ext uri="{BB962C8B-B14F-4D97-AF65-F5344CB8AC3E}">
        <p14:creationId xmlns:p14="http://schemas.microsoft.com/office/powerpoint/2010/main" val="346226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1C6D-5E84-E740-B01E-6F357D550D9A}"/>
              </a:ext>
            </a:extLst>
          </p:cNvPr>
          <p:cNvSpPr>
            <a:spLocks noGrp="1"/>
          </p:cNvSpPr>
          <p:nvPr>
            <p:ph type="title"/>
          </p:nvPr>
        </p:nvSpPr>
        <p:spPr/>
        <p:txBody>
          <a:bodyPr/>
          <a:lstStyle/>
          <a:p>
            <a:pPr algn="ctr"/>
            <a:r>
              <a:rPr lang="en-US" dirty="0"/>
              <a:t>SQL vs. NoSQL: The Difference</a:t>
            </a:r>
          </a:p>
        </p:txBody>
      </p:sp>
      <p:pic>
        <p:nvPicPr>
          <p:cNvPr id="4" name="Picture 3">
            <a:extLst>
              <a:ext uri="{FF2B5EF4-FFF2-40B4-BE49-F238E27FC236}">
                <a16:creationId xmlns:a16="http://schemas.microsoft.com/office/drawing/2014/main" id="{EF8743BC-BF76-AE48-B81F-0200927B3193}"/>
              </a:ext>
            </a:extLst>
          </p:cNvPr>
          <p:cNvPicPr>
            <a:picLocks noChangeAspect="1"/>
          </p:cNvPicPr>
          <p:nvPr/>
        </p:nvPicPr>
        <p:blipFill>
          <a:blip r:embed="rId3"/>
          <a:stretch>
            <a:fillRect/>
          </a:stretch>
        </p:blipFill>
        <p:spPr>
          <a:xfrm>
            <a:off x="3613675" y="1792707"/>
            <a:ext cx="4036806" cy="22707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A3163177-A8EB-794C-859C-EB0C14E8816D}"/>
              </a:ext>
            </a:extLst>
          </p:cNvPr>
          <p:cNvPicPr>
            <a:picLocks noChangeAspect="1"/>
          </p:cNvPicPr>
          <p:nvPr/>
        </p:nvPicPr>
        <p:blipFill>
          <a:blip r:embed="rId4"/>
          <a:stretch>
            <a:fillRect/>
          </a:stretch>
        </p:blipFill>
        <p:spPr>
          <a:xfrm>
            <a:off x="593692" y="3820160"/>
            <a:ext cx="3969104" cy="2529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5B09F446-C7F1-C44D-9832-CA4DFD0BFCA1}"/>
              </a:ext>
            </a:extLst>
          </p:cNvPr>
          <p:cNvPicPr>
            <a:picLocks noChangeAspect="1"/>
          </p:cNvPicPr>
          <p:nvPr/>
        </p:nvPicPr>
        <p:blipFill>
          <a:blip r:embed="rId5"/>
          <a:stretch>
            <a:fillRect/>
          </a:stretch>
        </p:blipFill>
        <p:spPr>
          <a:xfrm>
            <a:off x="6620434" y="3820161"/>
            <a:ext cx="3641166" cy="2529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Footer Placeholder 10">
            <a:extLst>
              <a:ext uri="{FF2B5EF4-FFF2-40B4-BE49-F238E27FC236}">
                <a16:creationId xmlns:a16="http://schemas.microsoft.com/office/drawing/2014/main" id="{A4AC1EBE-C65E-3B40-AB79-4C9AF3B24881}"/>
              </a:ext>
            </a:extLst>
          </p:cNvPr>
          <p:cNvSpPr>
            <a:spLocks noGrp="1"/>
          </p:cNvSpPr>
          <p:nvPr>
            <p:ph type="ftr" sz="quarter" idx="11"/>
          </p:nvPr>
        </p:nvSpPr>
        <p:spPr>
          <a:xfrm>
            <a:off x="593692" y="6349248"/>
            <a:ext cx="10775348" cy="477520"/>
          </a:xfrm>
        </p:spPr>
        <p:txBody>
          <a:bodyPr/>
          <a:lstStyle/>
          <a:p>
            <a:r>
              <a:rPr lang="en-US" b="0" dirty="0">
                <a:solidFill>
                  <a:schemeClr val="tx1"/>
                </a:solidFill>
                <a:latin typeface="Calibri" panose="020F0502020204030204" pitchFamily="34" charset="0"/>
                <a:cs typeface="Calibri" panose="020F0502020204030204" pitchFamily="34" charset="0"/>
              </a:rPr>
              <a:t>White, L. (2019, December 5). SQL Vs NoSQL - Which Is Best For You?. </a:t>
            </a:r>
            <a:r>
              <a:rPr lang="en-US" b="0" dirty="0" err="1">
                <a:solidFill>
                  <a:schemeClr val="tx1"/>
                </a:solidFill>
                <a:latin typeface="Calibri" panose="020F0502020204030204" pitchFamily="34" charset="0"/>
                <a:cs typeface="Calibri" panose="020F0502020204030204" pitchFamily="34" charset="0"/>
              </a:rPr>
              <a:t>Codesera</a:t>
            </a:r>
            <a:r>
              <a:rPr lang="en-US" b="0" dirty="0">
                <a:solidFill>
                  <a:schemeClr val="tx1"/>
                </a:solidFill>
                <a:latin typeface="Calibri" panose="020F0502020204030204" pitchFamily="34" charset="0"/>
                <a:cs typeface="Calibri" panose="020F0502020204030204" pitchFamily="34" charset="0"/>
              </a:rPr>
              <a:t>. </a:t>
            </a:r>
            <a:r>
              <a:rPr lang="en-US" b="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https://codersera.com/blog/sql-vs-nosql-comparision/</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Brody, A. (2017, March 9). SQL Vs NoSQL: The Differences Explained. panoply blog. </a:t>
            </a:r>
            <a:r>
              <a:rPr lang="en-US" b="0" u="sng"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https://blog.panoply.io/sql-or-nosql-that-is-the-question#:~:text=Reasons%20to%20Use%20a%20NoSQL,1</a:t>
            </a:r>
            <a:endParaRPr lang="en-US" b="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85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AC692-0CDA-C544-A4CD-DB26E8E6B273}"/>
              </a:ext>
            </a:extLst>
          </p:cNvPr>
          <p:cNvSpPr>
            <a:spLocks noGrp="1"/>
          </p:cNvSpPr>
          <p:nvPr>
            <p:ph type="title"/>
          </p:nvPr>
        </p:nvSpPr>
        <p:spPr>
          <a:xfrm>
            <a:off x="457200" y="444843"/>
            <a:ext cx="6363730" cy="1235789"/>
          </a:xfrm>
        </p:spPr>
        <p:txBody>
          <a:bodyPr/>
          <a:lstStyle/>
          <a:p>
            <a:pPr algn="ctr"/>
            <a:r>
              <a:rPr lang="en-US" dirty="0"/>
              <a:t>Planned Goals for Learning</a:t>
            </a:r>
          </a:p>
        </p:txBody>
      </p:sp>
      <p:pic>
        <p:nvPicPr>
          <p:cNvPr id="6" name="Picture 5">
            <a:extLst>
              <a:ext uri="{FF2B5EF4-FFF2-40B4-BE49-F238E27FC236}">
                <a16:creationId xmlns:a16="http://schemas.microsoft.com/office/drawing/2014/main" id="{B7125FE3-212D-7646-B0F0-B290A42C4F0D}"/>
              </a:ext>
            </a:extLst>
          </p:cNvPr>
          <p:cNvPicPr>
            <a:picLocks noChangeAspect="1"/>
          </p:cNvPicPr>
          <p:nvPr/>
        </p:nvPicPr>
        <p:blipFill>
          <a:blip r:embed="rId3"/>
          <a:stretch>
            <a:fillRect/>
          </a:stretch>
        </p:blipFill>
        <p:spPr>
          <a:xfrm>
            <a:off x="363556" y="4503086"/>
            <a:ext cx="6005384" cy="18887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65E730AE-E227-E849-B167-1281E8DAF0EF}"/>
              </a:ext>
            </a:extLst>
          </p:cNvPr>
          <p:cNvPicPr>
            <a:picLocks noChangeAspect="1"/>
          </p:cNvPicPr>
          <p:nvPr/>
        </p:nvPicPr>
        <p:blipFill>
          <a:blip r:embed="rId4"/>
          <a:stretch>
            <a:fillRect/>
          </a:stretch>
        </p:blipFill>
        <p:spPr>
          <a:xfrm>
            <a:off x="6613513" y="1927658"/>
            <a:ext cx="5083751" cy="4690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0E2E2AD-6E93-1E47-A53F-2D2B42DA0DCD}"/>
              </a:ext>
            </a:extLst>
          </p:cNvPr>
          <p:cNvPicPr/>
          <p:nvPr/>
        </p:nvPicPr>
        <p:blipFill>
          <a:blip r:embed="rId5">
            <a:extLst>
              <a:ext uri="{28A0092B-C50C-407E-A947-70E740481C1C}">
                <a14:useLocalDpi xmlns:a14="http://schemas.microsoft.com/office/drawing/2010/main" val="0"/>
              </a:ext>
            </a:extLst>
          </a:blip>
          <a:stretch>
            <a:fillRect/>
          </a:stretch>
        </p:blipFill>
        <p:spPr>
          <a:xfrm>
            <a:off x="1433075" y="2157139"/>
            <a:ext cx="4411980" cy="1869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12159310-B8AD-8F48-BBA4-4DF1F11F6540}"/>
              </a:ext>
            </a:extLst>
          </p:cNvPr>
          <p:cNvSpPr txBox="1"/>
          <p:nvPr/>
        </p:nvSpPr>
        <p:spPr>
          <a:xfrm>
            <a:off x="4547286" y="6586151"/>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EE29A57C-95EA-A841-B2BC-91D4029312F5}"/>
              </a:ext>
            </a:extLst>
          </p:cNvPr>
          <p:cNvSpPr txBox="1"/>
          <p:nvPr/>
        </p:nvSpPr>
        <p:spPr>
          <a:xfrm>
            <a:off x="4399005" y="658615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9415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CF1C-3EE9-A94A-881C-199F0029DA7C}"/>
              </a:ext>
            </a:extLst>
          </p:cNvPr>
          <p:cNvSpPr>
            <a:spLocks noGrp="1"/>
          </p:cNvSpPr>
          <p:nvPr>
            <p:ph type="title"/>
          </p:nvPr>
        </p:nvSpPr>
        <p:spPr>
          <a:xfrm>
            <a:off x="1246394" y="953348"/>
            <a:ext cx="9116806" cy="1027852"/>
          </a:xfrm>
        </p:spPr>
        <p:txBody>
          <a:bodyPr/>
          <a:lstStyle/>
          <a:p>
            <a:pPr algn="ctr"/>
            <a:r>
              <a:rPr lang="en-US" dirty="0"/>
              <a:t>Skills From Other Courses &amp; New Element Related to Advanced DB Management</a:t>
            </a:r>
          </a:p>
        </p:txBody>
      </p:sp>
      <p:pic>
        <p:nvPicPr>
          <p:cNvPr id="7" name="Content Placeholder 6">
            <a:extLst>
              <a:ext uri="{FF2B5EF4-FFF2-40B4-BE49-F238E27FC236}">
                <a16:creationId xmlns:a16="http://schemas.microsoft.com/office/drawing/2014/main" id="{932EDAF0-EAA7-D844-B4D6-43C393A8B9CE}"/>
              </a:ext>
            </a:extLst>
          </p:cNvPr>
          <p:cNvPicPr>
            <a:picLocks noGrp="1" noChangeAspect="1"/>
          </p:cNvPicPr>
          <p:nvPr>
            <p:ph idx="1"/>
          </p:nvPr>
        </p:nvPicPr>
        <p:blipFill>
          <a:blip r:embed="rId3"/>
          <a:stretch>
            <a:fillRect/>
          </a:stretch>
        </p:blipFill>
        <p:spPr>
          <a:xfrm>
            <a:off x="1870568" y="2986032"/>
            <a:ext cx="1806146" cy="1806146"/>
          </a:xfrm>
        </p:spPr>
      </p:pic>
      <p:sp>
        <p:nvSpPr>
          <p:cNvPr id="8" name="Footer Placeholder 7">
            <a:extLst>
              <a:ext uri="{FF2B5EF4-FFF2-40B4-BE49-F238E27FC236}">
                <a16:creationId xmlns:a16="http://schemas.microsoft.com/office/drawing/2014/main" id="{765BCBF4-3458-7543-BC00-ABF65EC5B17B}"/>
              </a:ext>
            </a:extLst>
          </p:cNvPr>
          <p:cNvSpPr>
            <a:spLocks noGrp="1"/>
          </p:cNvSpPr>
          <p:nvPr>
            <p:ph type="ftr" sz="quarter" idx="11"/>
          </p:nvPr>
        </p:nvSpPr>
        <p:spPr>
          <a:xfrm>
            <a:off x="1376656" y="6132634"/>
            <a:ext cx="9299582" cy="997215"/>
          </a:xfrm>
        </p:spPr>
        <p:txBody>
          <a:bodyPr/>
          <a:lstStyle/>
          <a:p>
            <a:r>
              <a:rPr lang="en-US" b="0" dirty="0">
                <a:solidFill>
                  <a:schemeClr val="tx1"/>
                </a:solidFill>
                <a:latin typeface="Calibri" panose="020F0502020204030204" pitchFamily="34" charset="0"/>
                <a:cs typeface="Calibri" panose="020F0502020204030204" pitchFamily="34" charset="0"/>
              </a:rPr>
              <a:t>Python Logo Clipart Transparent Background - </a:t>
            </a:r>
            <a:r>
              <a:rPr lang="en-US" b="0" dirty="0" err="1">
                <a:solidFill>
                  <a:schemeClr val="tx1"/>
                </a:solidFill>
                <a:latin typeface="Calibri" panose="020F0502020204030204" pitchFamily="34" charset="0"/>
                <a:cs typeface="Calibri" panose="020F0502020204030204" pitchFamily="34" charset="0"/>
              </a:rPr>
              <a:t>Png</a:t>
            </a:r>
            <a:r>
              <a:rPr lang="en-US" b="0" dirty="0">
                <a:solidFill>
                  <a:schemeClr val="tx1"/>
                </a:solidFill>
                <a:latin typeface="Calibri" panose="020F0502020204030204" pitchFamily="34" charset="0"/>
                <a:cs typeface="Calibri" panose="020F0502020204030204" pitchFamily="34" charset="0"/>
              </a:rPr>
              <a:t> Download. (n.d.). </a:t>
            </a:r>
            <a:r>
              <a:rPr lang="en-US" b="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https://www.pinclipart.com/pindetail/wxihmx_python-logo-clipart-transparent-background-png-download/</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Anaconda Python Logo Clip Art. (n.d.). </a:t>
            </a:r>
            <a:r>
              <a:rPr lang="en-US" b="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https://www.pinclipart.com/pindetail/oJhbJi_anaconda-python-logo-clipart/</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Python Logo </a:t>
            </a:r>
            <a:r>
              <a:rPr lang="en-US" b="0" dirty="0" err="1">
                <a:solidFill>
                  <a:schemeClr val="tx1"/>
                </a:solidFill>
                <a:latin typeface="Calibri" panose="020F0502020204030204" pitchFamily="34" charset="0"/>
                <a:cs typeface="Calibri" panose="020F0502020204030204" pitchFamily="34" charset="0"/>
              </a:rPr>
              <a:t>Png</a:t>
            </a:r>
            <a:r>
              <a:rPr lang="en-US" b="0" dirty="0">
                <a:solidFill>
                  <a:schemeClr val="tx1"/>
                </a:solidFill>
                <a:latin typeface="Calibri" panose="020F0502020204030204" pitchFamily="34" charset="0"/>
                <a:cs typeface="Calibri" panose="020F0502020204030204" pitchFamily="34" charset="0"/>
              </a:rPr>
              <a:t> -</a:t>
            </a:r>
            <a:r>
              <a:rPr lang="en-US" b="0" dirty="0" err="1">
                <a:solidFill>
                  <a:schemeClr val="tx1"/>
                </a:solidFill>
                <a:latin typeface="Calibri" panose="020F0502020204030204" pitchFamily="34" charset="0"/>
                <a:cs typeface="Calibri" panose="020F0502020204030204" pitchFamily="34" charset="0"/>
              </a:rPr>
              <a:t>spyder</a:t>
            </a:r>
            <a:r>
              <a:rPr lang="en-US" b="0" dirty="0">
                <a:solidFill>
                  <a:schemeClr val="tx1"/>
                </a:solidFill>
                <a:latin typeface="Calibri" panose="020F0502020204030204" pitchFamily="34" charset="0"/>
                <a:cs typeface="Calibri" panose="020F0502020204030204" pitchFamily="34" charset="0"/>
              </a:rPr>
              <a:t> Logo - Spyder Python Icon, Transparent </a:t>
            </a:r>
            <a:r>
              <a:rPr lang="en-US" b="0" dirty="0" err="1">
                <a:solidFill>
                  <a:schemeClr val="tx1"/>
                </a:solidFill>
                <a:latin typeface="Calibri" panose="020F0502020204030204" pitchFamily="34" charset="0"/>
                <a:cs typeface="Calibri" panose="020F0502020204030204" pitchFamily="34" charset="0"/>
              </a:rPr>
              <a:t>Png</a:t>
            </a:r>
            <a:r>
              <a:rPr lang="en-US" b="0" dirty="0">
                <a:solidFill>
                  <a:schemeClr val="tx1"/>
                </a:solidFill>
                <a:latin typeface="Calibri" panose="020F0502020204030204" pitchFamily="34" charset="0"/>
                <a:cs typeface="Calibri" panose="020F0502020204030204" pitchFamily="34" charset="0"/>
              </a:rPr>
              <a:t>. (n.d.). </a:t>
            </a:r>
            <a:r>
              <a:rPr lang="en-US" b="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https://www.vhv.rs/viewpic/iTiiJow_python-logo-png-spyder-logo-spyder-python-icon/</a:t>
            </a:r>
            <a:endParaRPr lang="en-US" b="0" dirty="0">
              <a:solidFill>
                <a:schemeClr val="tx1"/>
              </a:solidFill>
              <a:latin typeface="Calibri" panose="020F0502020204030204" pitchFamily="34" charset="0"/>
              <a:cs typeface="Calibri" panose="020F0502020204030204" pitchFamily="34" charset="0"/>
            </a:endParaRPr>
          </a:p>
          <a:p>
            <a:endParaRPr lang="en-US" b="0" dirty="0">
              <a:solidFill>
                <a:schemeClr val="tx1"/>
              </a:solidFill>
              <a:latin typeface="Calibri" panose="020F0502020204030204" pitchFamily="34" charset="0"/>
              <a:cs typeface="Calibri" panose="020F0502020204030204" pitchFamily="34" charset="0"/>
            </a:endParaRPr>
          </a:p>
          <a:p>
            <a:endParaRPr lang="en-US" b="0" dirty="0">
              <a:solidFill>
                <a:schemeClr val="tx1"/>
              </a:solidFill>
              <a:latin typeface="Calibri" panose="020F0502020204030204" pitchFamily="34" charset="0"/>
              <a:cs typeface="Calibri" panose="020F0502020204030204" pitchFamily="34" charset="0"/>
            </a:endParaRPr>
          </a:p>
          <a:p>
            <a:endParaRPr lang="en-US" b="0"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4B05BF2-8391-DC48-9CC9-F0B2F8F8662D}"/>
              </a:ext>
            </a:extLst>
          </p:cNvPr>
          <p:cNvPicPr>
            <a:picLocks noChangeAspect="1"/>
          </p:cNvPicPr>
          <p:nvPr/>
        </p:nvPicPr>
        <p:blipFill>
          <a:blip r:embed="rId7"/>
          <a:stretch>
            <a:fillRect/>
          </a:stretch>
        </p:blipFill>
        <p:spPr>
          <a:xfrm>
            <a:off x="4466087" y="3357145"/>
            <a:ext cx="2142514" cy="1063920"/>
          </a:xfrm>
          <a:prstGeom prst="rect">
            <a:avLst/>
          </a:prstGeom>
        </p:spPr>
      </p:pic>
      <p:pic>
        <p:nvPicPr>
          <p:cNvPr id="4" name="Picture 3">
            <a:extLst>
              <a:ext uri="{FF2B5EF4-FFF2-40B4-BE49-F238E27FC236}">
                <a16:creationId xmlns:a16="http://schemas.microsoft.com/office/drawing/2014/main" id="{3AFFA797-D691-F242-83C8-083D0334A1B6}"/>
              </a:ext>
            </a:extLst>
          </p:cNvPr>
          <p:cNvPicPr>
            <a:picLocks noChangeAspect="1"/>
          </p:cNvPicPr>
          <p:nvPr/>
        </p:nvPicPr>
        <p:blipFill>
          <a:blip r:embed="rId8"/>
          <a:stretch>
            <a:fillRect/>
          </a:stretch>
        </p:blipFill>
        <p:spPr>
          <a:xfrm>
            <a:off x="8082391" y="3030310"/>
            <a:ext cx="1645421" cy="1717589"/>
          </a:xfrm>
          <a:prstGeom prst="rect">
            <a:avLst/>
          </a:prstGeom>
        </p:spPr>
      </p:pic>
    </p:spTree>
    <p:extLst>
      <p:ext uri="{BB962C8B-B14F-4D97-AF65-F5344CB8AC3E}">
        <p14:creationId xmlns:p14="http://schemas.microsoft.com/office/powerpoint/2010/main" val="962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heckerboard(across)">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F3167-4DF0-104F-8F0E-5EB9BFC0A61A}"/>
              </a:ext>
            </a:extLst>
          </p:cNvPr>
          <p:cNvSpPr>
            <a:spLocks noGrp="1"/>
          </p:cNvSpPr>
          <p:nvPr>
            <p:ph type="title"/>
          </p:nvPr>
        </p:nvSpPr>
        <p:spPr/>
        <p:txBody>
          <a:bodyPr/>
          <a:lstStyle/>
          <a:p>
            <a:pPr algn="ctr"/>
            <a:r>
              <a:rPr lang="en-US" dirty="0"/>
              <a:t>Challenges: Installation &amp; Setup</a:t>
            </a:r>
          </a:p>
        </p:txBody>
      </p:sp>
      <p:sp>
        <p:nvSpPr>
          <p:cNvPr id="3" name="Content Placeholder 2">
            <a:extLst>
              <a:ext uri="{FF2B5EF4-FFF2-40B4-BE49-F238E27FC236}">
                <a16:creationId xmlns:a16="http://schemas.microsoft.com/office/drawing/2014/main" id="{7AD96130-01D9-2C47-9840-117556364A7E}"/>
              </a:ext>
            </a:extLst>
          </p:cNvPr>
          <p:cNvSpPr>
            <a:spLocks noGrp="1"/>
          </p:cNvSpPr>
          <p:nvPr>
            <p:ph idx="1"/>
          </p:nvPr>
        </p:nvSpPr>
        <p:spPr>
          <a:xfrm>
            <a:off x="1154954" y="4145280"/>
            <a:ext cx="8825659" cy="1874520"/>
          </a:xfrm>
        </p:spPr>
        <p:txBody>
          <a:bodyPr/>
          <a:lstStyle/>
          <a:p>
            <a:r>
              <a:rPr lang="en-US" dirty="0"/>
              <a:t>Install </a:t>
            </a:r>
            <a:r>
              <a:rPr lang="en-US" dirty="0" err="1"/>
              <a:t>Xcode</a:t>
            </a:r>
            <a:endParaRPr lang="en-US" dirty="0"/>
          </a:p>
          <a:p>
            <a:r>
              <a:rPr lang="en-US" dirty="0"/>
              <a:t>Install Homebrew</a:t>
            </a:r>
          </a:p>
          <a:p>
            <a:r>
              <a:rPr lang="en-US" dirty="0"/>
              <a:t>Needed to configuration to a file called .</a:t>
            </a:r>
            <a:r>
              <a:rPr lang="en-US" dirty="0" err="1"/>
              <a:t>zshrc</a:t>
            </a:r>
            <a:r>
              <a:rPr lang="en-US" dirty="0"/>
              <a:t> to include executable path of the Homebrew command to install MongoDB tools to use Mongo Import to import CSV</a:t>
            </a:r>
          </a:p>
          <a:p>
            <a:endParaRPr lang="en-US" dirty="0"/>
          </a:p>
        </p:txBody>
      </p:sp>
      <p:pic>
        <p:nvPicPr>
          <p:cNvPr id="7" name="Picture 6">
            <a:extLst>
              <a:ext uri="{FF2B5EF4-FFF2-40B4-BE49-F238E27FC236}">
                <a16:creationId xmlns:a16="http://schemas.microsoft.com/office/drawing/2014/main" id="{05EED169-B4D7-AB4F-9DB3-DBFBF4535A7C}"/>
              </a:ext>
            </a:extLst>
          </p:cNvPr>
          <p:cNvPicPr>
            <a:picLocks noChangeAspect="1"/>
          </p:cNvPicPr>
          <p:nvPr/>
        </p:nvPicPr>
        <p:blipFill>
          <a:blip r:embed="rId2"/>
          <a:stretch>
            <a:fillRect/>
          </a:stretch>
        </p:blipFill>
        <p:spPr>
          <a:xfrm>
            <a:off x="1154954" y="2160481"/>
            <a:ext cx="1678043" cy="1504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Footer Placeholder 7">
            <a:extLst>
              <a:ext uri="{FF2B5EF4-FFF2-40B4-BE49-F238E27FC236}">
                <a16:creationId xmlns:a16="http://schemas.microsoft.com/office/drawing/2014/main" id="{3BDF2CEB-B60D-7540-AB34-86307E805676}"/>
              </a:ext>
            </a:extLst>
          </p:cNvPr>
          <p:cNvSpPr>
            <a:spLocks noGrp="1"/>
          </p:cNvSpPr>
          <p:nvPr>
            <p:ph type="ftr" sz="quarter" idx="11"/>
          </p:nvPr>
        </p:nvSpPr>
        <p:spPr>
          <a:xfrm>
            <a:off x="652843" y="6130078"/>
            <a:ext cx="9862757" cy="727921"/>
          </a:xfrm>
        </p:spPr>
        <p:txBody>
          <a:bodyPr/>
          <a:lstStyle/>
          <a:p>
            <a:r>
              <a:rPr lang="en-US" b="0" dirty="0" err="1">
                <a:solidFill>
                  <a:schemeClr val="tx1"/>
                </a:solidFill>
                <a:latin typeface="Calibri" panose="020F0502020204030204" pitchFamily="34" charset="0"/>
                <a:cs typeface="Calibri" panose="020F0502020204030204" pitchFamily="34" charset="0"/>
              </a:rPr>
              <a:t>Bandyliuk</a:t>
            </a:r>
            <a:r>
              <a:rPr lang="en-US" b="0" dirty="0">
                <a:solidFill>
                  <a:schemeClr val="tx1"/>
                </a:solidFill>
                <a:latin typeface="Calibri" panose="020F0502020204030204" pitchFamily="34" charset="0"/>
                <a:cs typeface="Calibri" panose="020F0502020204030204" pitchFamily="34" charset="0"/>
              </a:rPr>
              <a:t>. (2020, June 22). New </a:t>
            </a:r>
            <a:r>
              <a:rPr lang="en-US" b="0" dirty="0" err="1">
                <a:solidFill>
                  <a:schemeClr val="tx1"/>
                </a:solidFill>
                <a:latin typeface="Calibri" panose="020F0502020204030204" pitchFamily="34" charset="0"/>
                <a:cs typeface="Calibri" panose="020F0502020204030204" pitchFamily="34" charset="0"/>
              </a:rPr>
              <a:t>Xcode</a:t>
            </a:r>
            <a:r>
              <a:rPr lang="en-US" b="0" dirty="0">
                <a:solidFill>
                  <a:schemeClr val="tx1"/>
                </a:solidFill>
                <a:latin typeface="Calibri" panose="020F0502020204030204" pitchFamily="34" charset="0"/>
                <a:cs typeface="Calibri" panose="020F0502020204030204" pitchFamily="34" charset="0"/>
              </a:rPr>
              <a:t> Icon. Reddit. </a:t>
            </a:r>
            <a:r>
              <a:rPr lang="en-US" b="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https://www.reddit.com/r/swift/comments/hdy1wq/new_xcode_icon/</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The Missing Package Manager for macOS (or Linux) – Homebrew. (n.d.). </a:t>
            </a:r>
            <a:r>
              <a:rPr lang="en-US" b="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https://brew.sh/</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Hemphill, K. (2020, April 17). How to use Terminal on Mac. Macworld. </a:t>
            </a:r>
            <a:r>
              <a:rPr lang="en-US" b="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https://www.macworld.co.uk/how-to/how-use-terminal-on-mac-3608274/</a:t>
            </a:r>
            <a:r>
              <a:rPr lang="en-US" b="0" dirty="0">
                <a:solidFill>
                  <a:schemeClr val="tx1"/>
                </a:solidFill>
                <a:latin typeface="Calibri" panose="020F0502020204030204" pitchFamily="34" charset="0"/>
                <a:cs typeface="Calibri" panose="020F0502020204030204" pitchFamily="34" charset="0"/>
              </a:rPr>
              <a:t> </a:t>
            </a:r>
          </a:p>
          <a:p>
            <a:r>
              <a:rPr lang="en-US" b="0" dirty="0">
                <a:solidFill>
                  <a:schemeClr val="tx1"/>
                </a:solidFill>
                <a:latin typeface="Calibri" panose="020F0502020204030204" pitchFamily="34" charset="0"/>
                <a:cs typeface="Calibri" panose="020F0502020204030204" pitchFamily="34" charset="0"/>
              </a:rPr>
              <a:t>Virga, F. (2019, February 1). Deploy and Secure MongoDB on Atlas. </a:t>
            </a:r>
            <a:r>
              <a:rPr lang="en-US" b="0" dirty="0" err="1">
                <a:solidFill>
                  <a:schemeClr val="tx1"/>
                </a:solidFill>
                <a:latin typeface="Calibri" panose="020F0502020204030204" pitchFamily="34" charset="0"/>
                <a:cs typeface="Calibri" panose="020F0502020204030204" pitchFamily="34" charset="0"/>
              </a:rPr>
              <a:t>Gitconnected</a:t>
            </a:r>
            <a:r>
              <a:rPr lang="en-US" b="0" dirty="0">
                <a:solidFill>
                  <a:schemeClr val="tx1"/>
                </a:solidFill>
                <a:latin typeface="Calibri" panose="020F0502020204030204" pitchFamily="34" charset="0"/>
                <a:cs typeface="Calibri" panose="020F0502020204030204" pitchFamily="34" charset="0"/>
              </a:rPr>
              <a:t>. </a:t>
            </a:r>
            <a:r>
              <a:rPr lang="en-US" b="0" dirty="0">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https://levelup.gitconnected.com/part-2-deploy-and-secure-mongodb-on-atlas-4820d539a1dc</a:t>
            </a:r>
            <a:endParaRPr lang="en-US" b="0" dirty="0">
              <a:solidFill>
                <a:schemeClr val="tx1"/>
              </a:solidFill>
              <a:latin typeface="Calibri" panose="020F0502020204030204" pitchFamily="34" charset="0"/>
              <a:cs typeface="Calibri" panose="020F0502020204030204" pitchFamily="34" charset="0"/>
            </a:endParaRPr>
          </a:p>
          <a:p>
            <a:endParaRPr lang="en-US" b="0" dirty="0">
              <a:solidFill>
                <a:schemeClr val="tx1"/>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825A115-0914-9240-B8ED-E95D94F810D1}"/>
              </a:ext>
            </a:extLst>
          </p:cNvPr>
          <p:cNvPicPr>
            <a:picLocks noChangeAspect="1"/>
          </p:cNvPicPr>
          <p:nvPr/>
        </p:nvPicPr>
        <p:blipFill>
          <a:blip r:embed="rId7"/>
          <a:stretch>
            <a:fillRect/>
          </a:stretch>
        </p:blipFill>
        <p:spPr>
          <a:xfrm>
            <a:off x="3434080" y="2160482"/>
            <a:ext cx="3224894" cy="1504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63E57EFC-3BBF-4746-991E-C7C5D8031624}"/>
              </a:ext>
            </a:extLst>
          </p:cNvPr>
          <p:cNvPicPr>
            <a:picLocks noChangeAspect="1"/>
          </p:cNvPicPr>
          <p:nvPr/>
        </p:nvPicPr>
        <p:blipFill>
          <a:blip r:embed="rId8"/>
          <a:stretch>
            <a:fillRect/>
          </a:stretch>
        </p:blipFill>
        <p:spPr>
          <a:xfrm>
            <a:off x="6496414" y="1961607"/>
            <a:ext cx="3171163" cy="1902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09DF8CDB-BD12-1341-BD7F-5F6ECDC6A580}"/>
              </a:ext>
            </a:extLst>
          </p:cNvPr>
          <p:cNvPicPr>
            <a:picLocks noChangeAspect="1"/>
          </p:cNvPicPr>
          <p:nvPr/>
        </p:nvPicPr>
        <p:blipFill>
          <a:blip r:embed="rId9"/>
          <a:stretch>
            <a:fillRect/>
          </a:stretch>
        </p:blipFill>
        <p:spPr>
          <a:xfrm>
            <a:off x="5046527" y="3859116"/>
            <a:ext cx="3427821" cy="9700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0834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6A77-BEBB-6642-B58F-E62561744819}"/>
              </a:ext>
            </a:extLst>
          </p:cNvPr>
          <p:cNvSpPr>
            <a:spLocks noGrp="1"/>
          </p:cNvSpPr>
          <p:nvPr>
            <p:ph type="title"/>
          </p:nvPr>
        </p:nvSpPr>
        <p:spPr/>
        <p:txBody>
          <a:bodyPr/>
          <a:lstStyle/>
          <a:p>
            <a:pPr algn="ctr"/>
            <a:r>
              <a:rPr lang="en-US" dirty="0"/>
              <a:t>Data Being Used</a:t>
            </a:r>
          </a:p>
        </p:txBody>
      </p:sp>
      <p:sp>
        <p:nvSpPr>
          <p:cNvPr id="4" name="Footer Placeholder 3">
            <a:extLst>
              <a:ext uri="{FF2B5EF4-FFF2-40B4-BE49-F238E27FC236}">
                <a16:creationId xmlns:a16="http://schemas.microsoft.com/office/drawing/2014/main" id="{60484523-CDB9-9249-970C-4BB3BD21C441}"/>
              </a:ext>
            </a:extLst>
          </p:cNvPr>
          <p:cNvSpPr>
            <a:spLocks noGrp="1"/>
          </p:cNvSpPr>
          <p:nvPr>
            <p:ph type="ftr" sz="quarter" idx="11"/>
          </p:nvPr>
        </p:nvSpPr>
        <p:spPr>
          <a:xfrm>
            <a:off x="561110" y="6019800"/>
            <a:ext cx="9419503" cy="676839"/>
          </a:xfrm>
        </p:spPr>
        <p:txBody>
          <a:bodyPr/>
          <a:lstStyle/>
          <a:p>
            <a:r>
              <a:rPr lang="en-US" b="0" dirty="0">
                <a:solidFill>
                  <a:schemeClr val="tx1"/>
                </a:solidFill>
                <a:latin typeface="Calibri" panose="020F0502020204030204" pitchFamily="34" charset="0"/>
                <a:cs typeface="Calibri" panose="020F0502020204030204" pitchFamily="34" charset="0"/>
              </a:rPr>
              <a:t>Thierry, B. et al., (2011, February 8). The Million Song Dataset. </a:t>
            </a:r>
            <a:r>
              <a:rPr lang="en-US" b="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http://millionsongdataset.com/pages/getting-dataset/#subset</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Thierry, B. et al., (2011, February 8). The Million Song Dataset. </a:t>
            </a:r>
            <a:r>
              <a:rPr lang="en-US" b="0" dirty="0">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http://millionsongdataset.com/pages/example-track-description/</a:t>
            </a:r>
            <a:endParaRPr lang="en-US" b="0" dirty="0">
              <a:solidFill>
                <a:schemeClr val="tx1"/>
              </a:solidFill>
              <a:latin typeface="Calibri" panose="020F0502020204030204" pitchFamily="34" charset="0"/>
              <a:cs typeface="Calibri" panose="020F0502020204030204" pitchFamily="34" charset="0"/>
            </a:endParaRPr>
          </a:p>
          <a:p>
            <a:r>
              <a:rPr lang="en-US" b="0" dirty="0">
                <a:solidFill>
                  <a:schemeClr val="tx1"/>
                </a:solidFill>
                <a:latin typeface="Calibri" panose="020F0502020204030204" pitchFamily="34" charset="0"/>
                <a:cs typeface="Calibri" panose="020F0502020204030204" pitchFamily="34" charset="0"/>
              </a:rPr>
              <a:t>Banerjee, A. (2018, February 22). Million Song Data Set Subset. Kaggle. </a:t>
            </a:r>
            <a:r>
              <a:rPr lang="en-US" b="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https://www.kaggle.com/anuragbanerjee/million-song-data-set-subset</a:t>
            </a:r>
            <a:endParaRPr lang="en-US" b="0"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E86FDF3-50C6-C04A-ADFE-EC4C0B41672D}"/>
              </a:ext>
            </a:extLst>
          </p:cNvPr>
          <p:cNvPicPr>
            <a:picLocks noChangeAspect="1"/>
          </p:cNvPicPr>
          <p:nvPr/>
        </p:nvPicPr>
        <p:blipFill>
          <a:blip r:embed="rId6"/>
          <a:stretch>
            <a:fillRect/>
          </a:stretch>
        </p:blipFill>
        <p:spPr>
          <a:xfrm>
            <a:off x="567642" y="4711849"/>
            <a:ext cx="3055234" cy="1113887"/>
          </a:xfrm>
          <a:prstGeom prst="rect">
            <a:avLst/>
          </a:prstGeom>
        </p:spPr>
      </p:pic>
      <p:sp>
        <p:nvSpPr>
          <p:cNvPr id="7" name="TextBox 6">
            <a:extLst>
              <a:ext uri="{FF2B5EF4-FFF2-40B4-BE49-F238E27FC236}">
                <a16:creationId xmlns:a16="http://schemas.microsoft.com/office/drawing/2014/main" id="{19886A7D-F6B2-BF45-987F-9AC223C95AE4}"/>
              </a:ext>
            </a:extLst>
          </p:cNvPr>
          <p:cNvSpPr txBox="1"/>
          <p:nvPr/>
        </p:nvSpPr>
        <p:spPr>
          <a:xfrm>
            <a:off x="676857" y="5758190"/>
            <a:ext cx="3426106"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A record from </a:t>
            </a:r>
            <a:r>
              <a:rPr lang="en-US" sz="1100" dirty="0" err="1">
                <a:latin typeface="Calibri" panose="020F0502020204030204" pitchFamily="34" charset="0"/>
                <a:cs typeface="Calibri" panose="020F0502020204030204" pitchFamily="34" charset="0"/>
              </a:rPr>
              <a:t>song_data.csv</a:t>
            </a:r>
            <a:endParaRPr lang="en-US" sz="110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0EBFAAE-FBC9-FA45-A238-8CE0A2510044}"/>
              </a:ext>
            </a:extLst>
          </p:cNvPr>
          <p:cNvPicPr>
            <a:picLocks noChangeAspect="1"/>
          </p:cNvPicPr>
          <p:nvPr/>
        </p:nvPicPr>
        <p:blipFill>
          <a:blip r:embed="rId7"/>
          <a:stretch>
            <a:fillRect/>
          </a:stretch>
        </p:blipFill>
        <p:spPr>
          <a:xfrm>
            <a:off x="7434926" y="4928780"/>
            <a:ext cx="4305300" cy="939800"/>
          </a:xfrm>
          <a:prstGeom prst="rect">
            <a:avLst/>
          </a:prstGeom>
        </p:spPr>
      </p:pic>
      <p:sp>
        <p:nvSpPr>
          <p:cNvPr id="10" name="TextBox 9">
            <a:extLst>
              <a:ext uri="{FF2B5EF4-FFF2-40B4-BE49-F238E27FC236}">
                <a16:creationId xmlns:a16="http://schemas.microsoft.com/office/drawing/2014/main" id="{C3FEE50A-B7E4-3042-B559-95B96A0E4DF7}"/>
              </a:ext>
            </a:extLst>
          </p:cNvPr>
          <p:cNvSpPr txBox="1"/>
          <p:nvPr/>
        </p:nvSpPr>
        <p:spPr>
          <a:xfrm>
            <a:off x="7731889" y="5742271"/>
            <a:ext cx="3711374" cy="276999"/>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A record from </a:t>
            </a:r>
            <a:r>
              <a:rPr lang="en-US" sz="1200" dirty="0" err="1">
                <a:latin typeface="Calibri" panose="020F0502020204030204" pitchFamily="34" charset="0"/>
                <a:cs typeface="Calibri" panose="020F0502020204030204" pitchFamily="34" charset="0"/>
              </a:rPr>
              <a:t>train_triplets.csv</a:t>
            </a:r>
            <a:endParaRPr lang="en-US" sz="12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C4F51A72-61EC-D746-91C6-FED73047BBC3}"/>
              </a:ext>
            </a:extLst>
          </p:cNvPr>
          <p:cNvSpPr txBox="1"/>
          <p:nvPr/>
        </p:nvSpPr>
        <p:spPr>
          <a:xfrm>
            <a:off x="2242974" y="2144736"/>
            <a:ext cx="7222603" cy="2708434"/>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import </a:t>
            </a:r>
            <a:r>
              <a:rPr lang="en-US" sz="1000" dirty="0" err="1">
                <a:latin typeface="Calibri" panose="020F0502020204030204" pitchFamily="34" charset="0"/>
                <a:cs typeface="Calibri" panose="020F0502020204030204" pitchFamily="34" charset="0"/>
              </a:rPr>
              <a:t>pymongo</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from </a:t>
            </a:r>
            <a:r>
              <a:rPr lang="en-US" sz="1000" dirty="0" err="1">
                <a:latin typeface="Calibri" panose="020F0502020204030204" pitchFamily="34" charset="0"/>
                <a:cs typeface="Calibri" panose="020F0502020204030204" pitchFamily="34" charset="0"/>
              </a:rPr>
              <a:t>pymongo</a:t>
            </a:r>
            <a:r>
              <a:rPr lang="en-US" sz="1000" dirty="0">
                <a:latin typeface="Calibri" panose="020F0502020204030204" pitchFamily="34" charset="0"/>
                <a:cs typeface="Calibri" panose="020F0502020204030204" pitchFamily="34" charset="0"/>
              </a:rPr>
              <a:t> import </a:t>
            </a:r>
            <a:r>
              <a:rPr lang="en-US" sz="1000" dirty="0" err="1">
                <a:latin typeface="Calibri" panose="020F0502020204030204" pitchFamily="34" charset="0"/>
                <a:cs typeface="Calibri" panose="020F0502020204030204" pitchFamily="34" charset="0"/>
              </a:rPr>
              <a:t>MongoClient</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import </a:t>
            </a:r>
            <a:r>
              <a:rPr lang="en-US" sz="1000" dirty="0" err="1">
                <a:latin typeface="Calibri" panose="020F0502020204030204" pitchFamily="34" charset="0"/>
                <a:cs typeface="Calibri" panose="020F0502020204030204" pitchFamily="34" charset="0"/>
              </a:rPr>
              <a:t>json</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import csv</a:t>
            </a:r>
          </a:p>
          <a:p>
            <a:r>
              <a:rPr lang="en-US" sz="1000" dirty="0">
                <a:latin typeface="Calibri" panose="020F0502020204030204" pitchFamily="34" charset="0"/>
                <a:cs typeface="Calibri" panose="020F0502020204030204" pitchFamily="34" charset="0"/>
              </a:rPr>
              <a:t>import pandas as </a:t>
            </a:r>
            <a:r>
              <a:rPr lang="en-US" sz="1000" dirty="0" err="1">
                <a:latin typeface="Calibri" panose="020F0502020204030204" pitchFamily="34" charset="0"/>
                <a:cs typeface="Calibri" panose="020F0502020204030204" pitchFamily="34" charset="0"/>
              </a:rPr>
              <a:t>pd</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import </a:t>
            </a:r>
            <a:r>
              <a:rPr lang="en-US" sz="1000" dirty="0" err="1">
                <a:latin typeface="Calibri" panose="020F0502020204030204" pitchFamily="34" charset="0"/>
                <a:cs typeface="Calibri" panose="020F0502020204030204" pitchFamily="34" charset="0"/>
              </a:rPr>
              <a:t>os</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import </a:t>
            </a:r>
            <a:r>
              <a:rPr lang="en-US" sz="1000" dirty="0" err="1">
                <a:latin typeface="Calibri" panose="020F0502020204030204" pitchFamily="34" charset="0"/>
                <a:cs typeface="Calibri" panose="020F0502020204030204" pitchFamily="34" charset="0"/>
              </a:rPr>
              <a:t>dns</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import </a:t>
            </a:r>
            <a:r>
              <a:rPr lang="en-US" sz="1000" dirty="0" err="1">
                <a:latin typeface="Calibri" panose="020F0502020204030204" pitchFamily="34" charset="0"/>
                <a:cs typeface="Calibri" panose="020F0502020204030204" pitchFamily="34" charset="0"/>
              </a:rPr>
              <a:t>pprint</a:t>
            </a:r>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programatically</a:t>
            </a:r>
            <a:r>
              <a:rPr lang="en-US" sz="1000" dirty="0">
                <a:latin typeface="Calibri" panose="020F0502020204030204" pitchFamily="34" charset="0"/>
                <a:cs typeface="Calibri" panose="020F0502020204030204" pitchFamily="34" charset="0"/>
              </a:rPr>
              <a:t> convert </a:t>
            </a:r>
            <a:r>
              <a:rPr lang="en-US" sz="1000" dirty="0" err="1">
                <a:latin typeface="Calibri" panose="020F0502020204030204" pitchFamily="34" charset="0"/>
                <a:cs typeface="Calibri" panose="020F0502020204030204" pitchFamily="34" charset="0"/>
              </a:rPr>
              <a:t>train_triplets.text</a:t>
            </a:r>
            <a:r>
              <a:rPr lang="en-US" sz="1000" dirty="0">
                <a:latin typeface="Calibri" panose="020F0502020204030204" pitchFamily="34" charset="0"/>
                <a:cs typeface="Calibri" panose="020F0502020204030204" pitchFamily="34" charset="0"/>
              </a:rPr>
              <a:t> to csv file, which I then imported into Mongo Atlas using Mongo Compass</a:t>
            </a:r>
          </a:p>
          <a:p>
            <a:endParaRPr lang="en-US" sz="1000" dirty="0">
              <a:latin typeface="Calibri" panose="020F0502020204030204" pitchFamily="34" charset="0"/>
              <a:cs typeface="Calibri" panose="020F0502020204030204" pitchFamily="34" charset="0"/>
            </a:endParaRPr>
          </a:p>
          <a:p>
            <a:r>
              <a:rPr lang="en-US" sz="1000" dirty="0" err="1">
                <a:latin typeface="Calibri" panose="020F0502020204030204" pitchFamily="34" charset="0"/>
                <a:cs typeface="Calibri" panose="020F0502020204030204" pitchFamily="34" charset="0"/>
              </a:rPr>
              <a:t>read_file</a:t>
            </a:r>
            <a:r>
              <a:rPr lang="en-US" sz="1000" dirty="0">
                <a:latin typeface="Calibri" panose="020F0502020204030204" pitchFamily="34" charset="0"/>
                <a:cs typeface="Calibri" panose="020F0502020204030204" pitchFamily="34" charset="0"/>
              </a:rPr>
              <a:t> = </a:t>
            </a:r>
            <a:r>
              <a:rPr lang="en-US" sz="1000" dirty="0" err="1">
                <a:latin typeface="Calibri" panose="020F0502020204030204" pitchFamily="34" charset="0"/>
                <a:cs typeface="Calibri" panose="020F0502020204030204" pitchFamily="34" charset="0"/>
              </a:rPr>
              <a:t>pd.read_csv</a:t>
            </a:r>
            <a:r>
              <a:rPr lang="en-US" sz="1000" dirty="0">
                <a:latin typeface="Calibri" panose="020F0502020204030204" pitchFamily="34" charset="0"/>
                <a:cs typeface="Calibri" panose="020F0502020204030204" pitchFamily="34" charset="0"/>
              </a:rPr>
              <a:t> (r'/Users/</a:t>
            </a:r>
            <a:r>
              <a:rPr lang="en-US" sz="1000" dirty="0" err="1">
                <a:latin typeface="Calibri" panose="020F0502020204030204" pitchFamily="34" charset="0"/>
                <a:cs typeface="Calibri" panose="020F0502020204030204" pitchFamily="34" charset="0"/>
              </a:rPr>
              <a:t>chrispellegrino</a:t>
            </a:r>
            <a:r>
              <a:rPr lang="en-US" sz="1000" dirty="0">
                <a:latin typeface="Calibri" panose="020F0502020204030204" pitchFamily="34" charset="0"/>
                <a:cs typeface="Calibri" panose="020F0502020204030204" pitchFamily="34" charset="0"/>
              </a:rPr>
              <a:t>/Desktop/</a:t>
            </a:r>
            <a:r>
              <a:rPr lang="en-US" sz="1000" dirty="0" err="1">
                <a:latin typeface="Calibri" panose="020F0502020204030204" pitchFamily="34" charset="0"/>
                <a:cs typeface="Calibri" panose="020F0502020204030204" pitchFamily="34" charset="0"/>
              </a:rPr>
              <a:t>train_triplets.txt</a:t>
            </a:r>
            <a:r>
              <a:rPr lang="en-US" sz="1000" dirty="0">
                <a:latin typeface="Calibri" panose="020F0502020204030204" pitchFamily="34" charset="0"/>
                <a:cs typeface="Calibri" panose="020F0502020204030204" pitchFamily="34" charset="0"/>
              </a:rPr>
              <a:t>', delimiter = "\t", names = ['user', 'song', '</a:t>
            </a:r>
            <a:r>
              <a:rPr lang="en-US" sz="1000" dirty="0" err="1">
                <a:latin typeface="Calibri" panose="020F0502020204030204" pitchFamily="34" charset="0"/>
                <a:cs typeface="Calibri" panose="020F0502020204030204" pitchFamily="34" charset="0"/>
              </a:rPr>
              <a:t>play_count</a:t>
            </a:r>
            <a:r>
              <a:rPr lang="en-US" sz="1000" dirty="0">
                <a:latin typeface="Calibri" panose="020F0502020204030204" pitchFamily="34" charset="0"/>
                <a:cs typeface="Calibri" panose="020F0502020204030204" pitchFamily="34" charset="0"/>
              </a:rPr>
              <a:t>']) #use pandas to read txt</a:t>
            </a:r>
          </a:p>
          <a:p>
            <a:r>
              <a:rPr lang="en-US" sz="1000" dirty="0" err="1">
                <a:latin typeface="Calibri" panose="020F0502020204030204" pitchFamily="34" charset="0"/>
                <a:cs typeface="Calibri" panose="020F0502020204030204" pitchFamily="34" charset="0"/>
              </a:rPr>
              <a:t>read_file.to_csv</a:t>
            </a:r>
            <a:r>
              <a:rPr lang="en-US" sz="1000" dirty="0">
                <a:latin typeface="Calibri" panose="020F0502020204030204" pitchFamily="34" charset="0"/>
                <a:cs typeface="Calibri" panose="020F0502020204030204" pitchFamily="34" charset="0"/>
              </a:rPr>
              <a:t> (r'/Users/</a:t>
            </a:r>
            <a:r>
              <a:rPr lang="en-US" sz="1000" dirty="0" err="1">
                <a:latin typeface="Calibri" panose="020F0502020204030204" pitchFamily="34" charset="0"/>
                <a:cs typeface="Calibri" panose="020F0502020204030204" pitchFamily="34" charset="0"/>
              </a:rPr>
              <a:t>chrispellegrino</a:t>
            </a:r>
            <a:r>
              <a:rPr lang="en-US" sz="1000" dirty="0">
                <a:latin typeface="Calibri" panose="020F0502020204030204" pitchFamily="34" charset="0"/>
                <a:cs typeface="Calibri" panose="020F0502020204030204" pitchFamily="34" charset="0"/>
              </a:rPr>
              <a:t>/Desktop/</a:t>
            </a:r>
            <a:r>
              <a:rPr lang="en-US" sz="1000" dirty="0" err="1">
                <a:latin typeface="Calibri" panose="020F0502020204030204" pitchFamily="34" charset="0"/>
                <a:cs typeface="Calibri" panose="020F0502020204030204" pitchFamily="34" charset="0"/>
              </a:rPr>
              <a:t>train_triplets.csv</a:t>
            </a:r>
            <a:r>
              <a:rPr lang="en-US" sz="1000" dirty="0">
                <a:latin typeface="Calibri" panose="020F0502020204030204" pitchFamily="34" charset="0"/>
                <a:cs typeface="Calibri" panose="020F0502020204030204" pitchFamily="34" charset="0"/>
              </a:rPr>
              <a:t>', index = None) #converting to csv</a:t>
            </a:r>
          </a:p>
          <a:p>
            <a:endParaRPr lang="en-US" sz="1000" dirty="0">
              <a:latin typeface="Calibri" panose="020F0502020204030204" pitchFamily="34" charset="0"/>
              <a:cs typeface="Calibri" panose="020F0502020204030204" pitchFamily="34" charset="0"/>
            </a:endParaRPr>
          </a:p>
          <a:p>
            <a:r>
              <a:rPr lang="en-US" sz="1000" dirty="0" err="1">
                <a:latin typeface="Calibri" panose="020F0502020204030204" pitchFamily="34" charset="0"/>
                <a:cs typeface="Calibri" panose="020F0502020204030204" pitchFamily="34" charset="0"/>
              </a:rPr>
              <a:t>csv_file</a:t>
            </a:r>
            <a:r>
              <a:rPr lang="en-US" sz="1000" dirty="0">
                <a:latin typeface="Calibri" panose="020F0502020204030204" pitchFamily="34" charset="0"/>
                <a:cs typeface="Calibri" panose="020F0502020204030204" pitchFamily="34" charset="0"/>
              </a:rPr>
              <a:t> = </a:t>
            </a:r>
            <a:r>
              <a:rPr lang="en-US" sz="1000" dirty="0" err="1">
                <a:latin typeface="Calibri" panose="020F0502020204030204" pitchFamily="34" charset="0"/>
                <a:cs typeface="Calibri" panose="020F0502020204030204" pitchFamily="34" charset="0"/>
              </a:rPr>
              <a:t>pd.read_csv</a:t>
            </a:r>
            <a:r>
              <a:rPr lang="en-US" sz="1000" dirty="0">
                <a:latin typeface="Calibri" panose="020F0502020204030204" pitchFamily="34" charset="0"/>
                <a:cs typeface="Calibri" panose="020F0502020204030204" pitchFamily="34" charset="0"/>
              </a:rPr>
              <a:t> (r'/Users/</a:t>
            </a:r>
            <a:r>
              <a:rPr lang="en-US" sz="1000" dirty="0" err="1">
                <a:latin typeface="Calibri" panose="020F0502020204030204" pitchFamily="34" charset="0"/>
                <a:cs typeface="Calibri" panose="020F0502020204030204" pitchFamily="34" charset="0"/>
              </a:rPr>
              <a:t>chrispellegrino</a:t>
            </a:r>
            <a:r>
              <a:rPr lang="en-US" sz="1000" dirty="0">
                <a:latin typeface="Calibri" panose="020F0502020204030204" pitchFamily="34" charset="0"/>
                <a:cs typeface="Calibri" panose="020F0502020204030204" pitchFamily="34" charset="0"/>
              </a:rPr>
              <a:t>/Desktop/</a:t>
            </a:r>
            <a:r>
              <a:rPr lang="en-US" sz="1000" dirty="0" err="1">
                <a:latin typeface="Calibri" panose="020F0502020204030204" pitchFamily="34" charset="0"/>
                <a:cs typeface="Calibri" panose="020F0502020204030204" pitchFamily="34" charset="0"/>
              </a:rPr>
              <a:t>train_triplets.csv</a:t>
            </a:r>
            <a:r>
              <a:rPr lang="en-US" sz="1000"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print(</a:t>
            </a:r>
            <a:r>
              <a:rPr lang="en-US" sz="1000" dirty="0" err="1">
                <a:latin typeface="Calibri" panose="020F0502020204030204" pitchFamily="34" charset="0"/>
                <a:cs typeface="Calibri" panose="020F0502020204030204" pitchFamily="34" charset="0"/>
              </a:rPr>
              <a:t>csv_file.head</a:t>
            </a:r>
            <a:r>
              <a:rPr lang="en-US" sz="1000" dirty="0">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DA92FCB3-9AA6-584A-856E-33733472F156}"/>
              </a:ext>
            </a:extLst>
          </p:cNvPr>
          <p:cNvPicPr>
            <a:picLocks noChangeAspect="1"/>
          </p:cNvPicPr>
          <p:nvPr/>
        </p:nvPicPr>
        <p:blipFill>
          <a:blip r:embed="rId8"/>
          <a:stretch>
            <a:fillRect/>
          </a:stretch>
        </p:blipFill>
        <p:spPr>
          <a:xfrm>
            <a:off x="8777227" y="1993516"/>
            <a:ext cx="1790700" cy="1765300"/>
          </a:xfrm>
          <a:prstGeom prst="rect">
            <a:avLst/>
          </a:prstGeom>
        </p:spPr>
      </p:pic>
    </p:spTree>
    <p:extLst>
      <p:ext uri="{BB962C8B-B14F-4D97-AF65-F5344CB8AC3E}">
        <p14:creationId xmlns:p14="http://schemas.microsoft.com/office/powerpoint/2010/main" val="3828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8772-9013-D245-96DF-F1C5ED3B59E7}"/>
              </a:ext>
            </a:extLst>
          </p:cNvPr>
          <p:cNvSpPr>
            <a:spLocks noGrp="1"/>
          </p:cNvSpPr>
          <p:nvPr>
            <p:ph type="title"/>
          </p:nvPr>
        </p:nvSpPr>
        <p:spPr/>
        <p:txBody>
          <a:bodyPr/>
          <a:lstStyle/>
          <a:p>
            <a:pPr algn="ctr"/>
            <a:r>
              <a:rPr lang="en-US" dirty="0"/>
              <a:t>What Data Structures To Make?</a:t>
            </a:r>
          </a:p>
        </p:txBody>
      </p:sp>
      <p:pic>
        <p:nvPicPr>
          <p:cNvPr id="4" name="Picture 3">
            <a:extLst>
              <a:ext uri="{FF2B5EF4-FFF2-40B4-BE49-F238E27FC236}">
                <a16:creationId xmlns:a16="http://schemas.microsoft.com/office/drawing/2014/main" id="{46DAEE11-4F9F-8B43-BC39-6B1B0F795C03}"/>
              </a:ext>
            </a:extLst>
          </p:cNvPr>
          <p:cNvPicPr>
            <a:picLocks noChangeAspect="1"/>
          </p:cNvPicPr>
          <p:nvPr/>
        </p:nvPicPr>
        <p:blipFill>
          <a:blip r:embed="rId3"/>
          <a:stretch>
            <a:fillRect/>
          </a:stretch>
        </p:blipFill>
        <p:spPr>
          <a:xfrm>
            <a:off x="3422559" y="2852567"/>
            <a:ext cx="4580034" cy="25696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3BCDFE3F-A03F-394A-AF72-A20B1738961E}"/>
              </a:ext>
            </a:extLst>
          </p:cNvPr>
          <p:cNvSpPr txBox="1"/>
          <p:nvPr/>
        </p:nvSpPr>
        <p:spPr>
          <a:xfrm>
            <a:off x="580600" y="6363730"/>
            <a:ext cx="9910119"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What Is MongoDB?. (n.d.). https://</a:t>
            </a:r>
            <a:r>
              <a:rPr lang="en-US" sz="1000" dirty="0" err="1">
                <a:latin typeface="Calibri" panose="020F0502020204030204" pitchFamily="34" charset="0"/>
                <a:cs typeface="Calibri" panose="020F0502020204030204" pitchFamily="34" charset="0"/>
              </a:rPr>
              <a:t>www.educba.com</a:t>
            </a:r>
            <a:r>
              <a:rPr lang="en-US" sz="1000" dirty="0">
                <a:latin typeface="Calibri" panose="020F0502020204030204" pitchFamily="34" charset="0"/>
                <a:cs typeface="Calibri" panose="020F0502020204030204" pitchFamily="34" charset="0"/>
              </a:rPr>
              <a:t>/what-is-</a:t>
            </a:r>
            <a:r>
              <a:rPr lang="en-US" sz="1000" dirty="0" err="1">
                <a:latin typeface="Calibri" panose="020F0502020204030204" pitchFamily="34" charset="0"/>
                <a:cs typeface="Calibri" panose="020F0502020204030204" pitchFamily="34" charset="0"/>
              </a:rPr>
              <a:t>mongodb</a:t>
            </a:r>
            <a:r>
              <a:rPr lang="en-US" sz="1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699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897</TotalTime>
  <Words>2508</Words>
  <Application>Microsoft Macintosh PowerPoint</Application>
  <PresentationFormat>Widescreen</PresentationFormat>
  <Paragraphs>128</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 Boardroom</vt:lpstr>
      <vt:lpstr>CS 779 Term Project FALL 2020</vt:lpstr>
      <vt:lpstr>Area of Focus: NoSQL, specifically MongoDB</vt:lpstr>
      <vt:lpstr>Proof of Concept</vt:lpstr>
      <vt:lpstr>SQL vs. NoSQL: The Difference</vt:lpstr>
      <vt:lpstr>Planned Goals for Learning</vt:lpstr>
      <vt:lpstr>Skills From Other Courses &amp; New Element Related to Advanced DB Management</vt:lpstr>
      <vt:lpstr>Challenges: Installation &amp; Setup</vt:lpstr>
      <vt:lpstr>Data Being Used</vt:lpstr>
      <vt:lpstr>What Data Structures To Make?</vt:lpstr>
      <vt:lpstr>Running Code</vt:lpstr>
      <vt:lpstr>Challenges &amp; Overcoming them</vt:lpstr>
      <vt:lpstr>Real World Applications</vt:lpstr>
      <vt:lpstr>References</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779 Term Project FALL 2020</dc:title>
  <dc:creator>christopherpellegrino@yahoo.com</dc:creator>
  <cp:lastModifiedBy>christopherpellegrino@yahoo.com</cp:lastModifiedBy>
  <cp:revision>47</cp:revision>
  <dcterms:created xsi:type="dcterms:W3CDTF">2020-12-08T22:05:10Z</dcterms:created>
  <dcterms:modified xsi:type="dcterms:W3CDTF">2020-12-13T19:50:03Z</dcterms:modified>
</cp:coreProperties>
</file>